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707" r:id="rId5"/>
  </p:sldMasterIdLst>
  <p:notesMasterIdLst>
    <p:notesMasterId r:id="rId171"/>
  </p:notesMasterIdLst>
  <p:sldIdLst>
    <p:sldId id="257" r:id="rId6"/>
    <p:sldId id="258" r:id="rId7"/>
    <p:sldId id="259" r:id="rId8"/>
    <p:sldId id="260" r:id="rId9"/>
    <p:sldId id="261" r:id="rId10"/>
    <p:sldId id="262" r:id="rId11"/>
    <p:sldId id="263" r:id="rId12"/>
    <p:sldId id="265" r:id="rId13"/>
    <p:sldId id="266" r:id="rId14"/>
    <p:sldId id="267" r:id="rId15"/>
    <p:sldId id="270" r:id="rId16"/>
    <p:sldId id="280" r:id="rId17"/>
    <p:sldId id="283" r:id="rId18"/>
    <p:sldId id="286" r:id="rId19"/>
    <p:sldId id="289" r:id="rId20"/>
    <p:sldId id="292" r:id="rId21"/>
    <p:sldId id="295" r:id="rId22"/>
    <p:sldId id="298" r:id="rId23"/>
    <p:sldId id="301" r:id="rId24"/>
    <p:sldId id="304" r:id="rId25"/>
    <p:sldId id="307" r:id="rId26"/>
    <p:sldId id="310" r:id="rId27"/>
    <p:sldId id="313" r:id="rId28"/>
    <p:sldId id="316" r:id="rId29"/>
    <p:sldId id="319" r:id="rId30"/>
    <p:sldId id="322" r:id="rId31"/>
    <p:sldId id="325" r:id="rId32"/>
    <p:sldId id="328" r:id="rId33"/>
    <p:sldId id="331" r:id="rId34"/>
    <p:sldId id="334" r:id="rId35"/>
    <p:sldId id="337" r:id="rId36"/>
    <p:sldId id="340" r:id="rId37"/>
    <p:sldId id="343" r:id="rId38"/>
    <p:sldId id="346" r:id="rId39"/>
    <p:sldId id="349" r:id="rId40"/>
    <p:sldId id="352" r:id="rId41"/>
    <p:sldId id="355" r:id="rId42"/>
    <p:sldId id="358" r:id="rId43"/>
    <p:sldId id="361" r:id="rId44"/>
    <p:sldId id="364" r:id="rId45"/>
    <p:sldId id="367" r:id="rId46"/>
    <p:sldId id="370" r:id="rId47"/>
    <p:sldId id="373" r:id="rId48"/>
    <p:sldId id="376" r:id="rId49"/>
    <p:sldId id="379" r:id="rId50"/>
    <p:sldId id="382" r:id="rId51"/>
    <p:sldId id="385" r:id="rId52"/>
    <p:sldId id="388" r:id="rId53"/>
    <p:sldId id="391" r:id="rId54"/>
    <p:sldId id="394" r:id="rId55"/>
    <p:sldId id="397" r:id="rId56"/>
    <p:sldId id="400" r:id="rId57"/>
    <p:sldId id="403" r:id="rId58"/>
    <p:sldId id="406" r:id="rId59"/>
    <p:sldId id="409" r:id="rId60"/>
    <p:sldId id="410" r:id="rId61"/>
    <p:sldId id="411" r:id="rId62"/>
    <p:sldId id="412" r:id="rId63"/>
    <p:sldId id="413" r:id="rId64"/>
    <p:sldId id="414" r:id="rId65"/>
    <p:sldId id="415" r:id="rId66"/>
    <p:sldId id="416" r:id="rId67"/>
    <p:sldId id="417" r:id="rId68"/>
    <p:sldId id="418" r:id="rId69"/>
    <p:sldId id="419" r:id="rId70"/>
    <p:sldId id="26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49" r:id="rId101"/>
    <p:sldId id="450" r:id="rId102"/>
    <p:sldId id="451" r:id="rId103"/>
    <p:sldId id="452" r:id="rId104"/>
    <p:sldId id="453"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69" r:id="rId121"/>
    <p:sldId id="470" r:id="rId122"/>
    <p:sldId id="471" r:id="rId123"/>
    <p:sldId id="472" r:id="rId124"/>
    <p:sldId id="473" r:id="rId125"/>
    <p:sldId id="474" r:id="rId126"/>
    <p:sldId id="475" r:id="rId127"/>
    <p:sldId id="476" r:id="rId128"/>
    <p:sldId id="477"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08" r:id="rId160"/>
    <p:sldId id="509" r:id="rId161"/>
    <p:sldId id="510" r:id="rId162"/>
    <p:sldId id="511" r:id="rId163"/>
    <p:sldId id="512" r:id="rId164"/>
    <p:sldId id="513" r:id="rId165"/>
    <p:sldId id="514" r:id="rId166"/>
    <p:sldId id="515" r:id="rId167"/>
    <p:sldId id="516" r:id="rId168"/>
    <p:sldId id="517" r:id="rId169"/>
    <p:sldId id="518" r:id="rId170"/>
  </p:sldIdLst>
  <p:sldSz cx="9144000" cy="6858000" type="screen4x3"/>
  <p:notesSz cx="6858000" cy="9144000"/>
  <p:custDataLst>
    <p:tags r:id="rId172"/>
  </p:custDataLst>
  <p:defaultTextStyle>
    <a:defPPr>
      <a:defRPr lang="ca"/>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p:cViewPr varScale="1">
        <p:scale>
          <a:sx n="51" d="100"/>
          <a:sy n="51" d="100"/>
        </p:scale>
        <p:origin x="629" y="38"/>
      </p:cViewPr>
      <p:guideLst>
        <p:guide orient="horz" pos="2160"/>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theme" Target="theme/theme1.xml"/><Relationship Id="rId170" Type="http://schemas.openxmlformats.org/officeDocument/2006/relationships/slide" Target="slides/slide165.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notesMaster" Target="notesMasters/notesMaster1.xml"/><Relationship Id="rId176" Type="http://schemas.openxmlformats.org/officeDocument/2006/relationships/tableStyles" Target="tableStyle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4.xml"/><Relationship Id="rId9" Type="http://schemas.openxmlformats.org/officeDocument/2006/relationships/slide" Target="slides/slide4.xml"/><Relationship Id="rId172" Type="http://schemas.openxmlformats.org/officeDocument/2006/relationships/tags" Target="tags/tag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0D1BF-4234-4438-8204-ECA1B188982B}" type="datetimeFigureOut">
              <a:rPr lang="ko-KR" altLang="en-US" smtClean="0"/>
              <a:t>2023-09-25</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EDB54-BF67-40DA-AB6C-EB6B49F53C3B}" type="slidenum">
              <a:rPr lang="ko-KR" altLang="en-US" smtClean="0"/>
              <a:t>‹#›</a:t>
            </a:fld>
            <a:endParaRPr lang="ko-KR" altLang="en-US"/>
          </a:p>
        </p:txBody>
      </p:sp>
    </p:spTree>
    <p:extLst>
      <p:ext uri="{BB962C8B-B14F-4D97-AF65-F5344CB8AC3E}">
        <p14:creationId xmlns:p14="http://schemas.microsoft.com/office/powerpoint/2010/main" val="27620012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14</a:t>
            </a:fld>
            <a:endParaRPr lang="ko-KR" altLang="en-US"/>
          </a:p>
        </p:txBody>
      </p:sp>
    </p:spTree>
    <p:extLst>
      <p:ext uri="{BB962C8B-B14F-4D97-AF65-F5344CB8AC3E}">
        <p14:creationId xmlns:p14="http://schemas.microsoft.com/office/powerpoint/2010/main" val="239109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16</a:t>
            </a:fld>
            <a:endParaRPr lang="ko-KR" altLang="en-US"/>
          </a:p>
        </p:txBody>
      </p:sp>
    </p:spTree>
    <p:extLst>
      <p:ext uri="{BB962C8B-B14F-4D97-AF65-F5344CB8AC3E}">
        <p14:creationId xmlns:p14="http://schemas.microsoft.com/office/powerpoint/2010/main" val="357974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649A64D-2590-4276-B419-970BEAD28F3D}" type="slidenum">
              <a:rPr lang="ko-KR" altLang="en-US" smtClean="0"/>
              <a:t>139</a:t>
            </a:fld>
            <a:endParaRPr lang="ko-KR" altLang="en-US"/>
          </a:p>
        </p:txBody>
      </p:sp>
    </p:spTree>
    <p:extLst>
      <p:ext uri="{BB962C8B-B14F-4D97-AF65-F5344CB8AC3E}">
        <p14:creationId xmlns:p14="http://schemas.microsoft.com/office/powerpoint/2010/main" val="202449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39F6BD9-3F5C-4E8E-BC76-4FA72C741E6A}" type="slidenum">
              <a:rPr lang="ko-KR" altLang="en-US" smtClean="0"/>
              <a:t>160</a:t>
            </a:fld>
            <a:endParaRPr lang="ko-KR" altLang="en-US"/>
          </a:p>
        </p:txBody>
      </p:sp>
    </p:spTree>
    <p:extLst>
      <p:ext uri="{BB962C8B-B14F-4D97-AF65-F5344CB8AC3E}">
        <p14:creationId xmlns:p14="http://schemas.microsoft.com/office/powerpoint/2010/main" val="3590990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6.xml"/><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8.jpeg"/></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6.xml"/></Relationships>
</file>

<file path=ppt/slides/_rels/slide11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6.xml"/></Relationships>
</file>

<file path=ppt/slides/_rels/slide11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74.jpe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6.xml"/></Relationships>
</file>

<file path=ppt/slides/_rels/slide12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6.xml"/></Relationships>
</file>

<file path=ppt/slides/_rels/slide12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6.xml"/></Relationships>
</file>

<file path=ppt/slides/_rels/slide12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6.xml"/></Relationships>
</file>

<file path=ppt/slides/_rels/slide1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6.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80.jpe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6.xml"/></Relationships>
</file>

<file path=ppt/slides/_rels/slide13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6.xml"/></Relationships>
</file>

<file path=ppt/slides/_rels/slide13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6.xml"/></Relationships>
</file>

<file path=ppt/slides/_rels/slide13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6.xml"/></Relationships>
</file>

<file path=ppt/slides/_rels/slide1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6.xml"/></Relationships>
</file>

<file path=ppt/slides/_rels/slide1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6.xml"/></Relationships>
</file>

<file path=ppt/slides/_rels/slide14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6.xml"/></Relationships>
</file>

<file path=ppt/slides/_rels/slide14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6.xml"/></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91.jpeg"/></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6.xml"/></Relationships>
</file>

<file path=ppt/slides/_rels/slide15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6.xml"/></Relationships>
</file>

<file path=ppt/slides/_rels/slide15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6.xml"/></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34.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36.jpe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2.jpe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8.gif"/></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8.gif"/><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5.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p>
            <a:r xmlns:a="http://schemas.openxmlformats.org/drawingml/2006/main">
              <a:rPr lang="ca" altLang="ko-KR" b="1">
                <a:solidFill>
                  <a:schemeClr val="tx1">
                    <a:lumMod val="50000"/>
                    <a:lumOff val="50000"/>
                  </a:schemeClr>
                </a:solidFill>
              </a:rPr>
              <a:t>No.16</a:t>
            </a:r>
            <a:r xmlns:a="http://schemas.openxmlformats.org/drawingml/2006/main">
              <a:rPr lang="ca" altLang="en-US" b="1">
                <a:solidFill>
                  <a:schemeClr val="tx1">
                    <a:lumMod val="50000"/>
                    <a:lumOff val="50000"/>
                  </a:schemeClr>
                </a:solidFill>
              </a:rPr>
              <a:t> </a:t>
            </a:r>
            <a:r xmlns:a="http://schemas.openxmlformats.org/drawingml/2006/main">
              <a:rPr lang="ca" altLang="ko-KR" b="1">
                <a:solidFill>
                  <a:schemeClr val="tx1">
                    <a:lumMod val="50000"/>
                    <a:lumOff val="50000"/>
                  </a:schemeClr>
                </a:solidFill>
              </a:rPr>
              <a:t>El</a:t>
            </a:r>
            <a:r xmlns:a="http://schemas.openxmlformats.org/drawingml/2006/main">
              <a:rPr lang="ca" altLang="en-US" b="1">
                <a:solidFill>
                  <a:schemeClr val="tx1">
                    <a:lumMod val="50000"/>
                    <a:lumOff val="50000"/>
                  </a:schemeClr>
                </a:solidFill>
              </a:rPr>
              <a:t> </a:t>
            </a:r>
            <a:r xmlns:a="http://schemas.openxmlformats.org/drawingml/2006/main">
              <a:rPr lang="ca" altLang="ko-KR" b="1">
                <a:solidFill>
                  <a:schemeClr val="tx1">
                    <a:lumMod val="50000"/>
                    <a:lumOff val="50000"/>
                  </a:schemeClr>
                </a:solidFill>
              </a:rPr>
              <a:t>Paraula</a:t>
            </a:r>
            <a:r xmlns:a="http://schemas.openxmlformats.org/drawingml/2006/main">
              <a:rPr lang="ca" altLang="en-US" b="1">
                <a:solidFill>
                  <a:schemeClr val="tx1">
                    <a:lumMod val="50000"/>
                    <a:lumOff val="50000"/>
                  </a:schemeClr>
                </a:solidFill>
              </a:rPr>
              <a:t> </a:t>
            </a:r>
            <a:r xmlns:a="http://schemas.openxmlformats.org/drawingml/2006/main">
              <a:rPr lang="ca" altLang="ko-KR" b="1">
                <a:solidFill>
                  <a:schemeClr val="tx1">
                    <a:lumMod val="50000"/>
                    <a:lumOff val="50000"/>
                  </a:schemeClr>
                </a:solidFill>
              </a:rPr>
              <a:t>de</a:t>
            </a:r>
            <a:r xmlns:a="http://schemas.openxmlformats.org/drawingml/2006/main">
              <a:rPr lang="ca" altLang="en-US" b="1">
                <a:solidFill>
                  <a:schemeClr val="tx1">
                    <a:lumMod val="50000"/>
                    <a:lumOff val="50000"/>
                  </a:schemeClr>
                </a:solidFill>
              </a:rPr>
              <a:t> </a:t>
            </a:r>
            <a:r xmlns:a="http://schemas.openxmlformats.org/drawingml/2006/main">
              <a:rPr lang="ca" altLang="ko-KR" b="1">
                <a:solidFill>
                  <a:schemeClr val="tx1">
                    <a:lumMod val="50000"/>
                    <a:lumOff val="50000"/>
                  </a:schemeClr>
                </a:solidFill>
              </a:rPr>
              <a:t>Déu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323439"/>
          </a:xfrm>
          <a:prstGeom prst="rect">
            <a:avLst/>
          </a:prstGeom>
          <a:noFill/>
        </p:spPr>
        <p:txBody>
          <a:bodyPr wrap="square" rtlCol="0">
            <a:spAutoFit/>
          </a:bodyPr>
          <a:lstStyle/>
          <a:p>
            <a:pPr xmlns:a="http://schemas.openxmlformats.org/drawingml/2006/main" algn="ctr"/>
            <a:r xmlns:a="http://schemas.openxmlformats.org/drawingml/2006/main">
              <a:rPr lang="ca" altLang="ko-KR" sz="4000"/>
              <a:t>Déu va cridar Moisès</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192" y="1782108"/>
            <a:ext cx="4769808" cy="3873061"/>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ca" altLang="ko-KR" sz="4000">
                <a:solidFill>
                  <a:srgbClr val="FF0000"/>
                </a:solidFill>
              </a:rPr>
              <a:t>Quiz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7919" y="5503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370" y="73311"/>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ca" altLang="ko-KR" sz="3200">
                <a:solidFill>
                  <a:schemeClr val="tx1">
                    <a:lumMod val="65000"/>
                    <a:lumOff val="35000"/>
                  </a:schemeClr>
                </a:solidFill>
              </a:rPr>
              <a:t>Quan Moisès va sentir la veu de Déu, què va veure?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ca" altLang="en-US" sz="2800">
                <a:solidFill>
                  <a:schemeClr val="tx1">
                    <a:lumMod val="65000"/>
                    <a:lumOff val="35000"/>
                  </a:schemeClr>
                </a:solidFill>
              </a:rPr>
              <a:t>① </a:t>
            </a:r>
            <a:r xmlns:a="http://schemas.openxmlformats.org/drawingml/2006/main">
              <a:rPr lang="ca" altLang="ko-KR" sz="2800">
                <a:solidFill>
                  <a:schemeClr val="tx1">
                    <a:lumMod val="65000"/>
                    <a:lumOff val="35000"/>
                  </a:schemeClr>
                </a:solidFill>
              </a:rPr>
              <a:t>bonica vinya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ca" altLang="en-US" sz="2800">
                <a:solidFill>
                  <a:schemeClr val="tx1">
                    <a:lumMod val="65000"/>
                    <a:lumOff val="35000"/>
                  </a:schemeClr>
                </a:solidFill>
              </a:rPr>
              <a:t>② </a:t>
            </a:r>
            <a:r xmlns:a="http://schemas.openxmlformats.org/drawingml/2006/main">
              <a:rPr lang="ca" altLang="ko-KR" sz="2800">
                <a:solidFill>
                  <a:schemeClr val="tx1">
                    <a:lumMod val="65000"/>
                    <a:lumOff val="35000"/>
                  </a:schemeClr>
                </a:solidFill>
              </a:rPr>
              <a:t>núvols i trons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ca" altLang="en-US" sz="2800">
                <a:solidFill>
                  <a:schemeClr val="tx1">
                    <a:lumMod val="65000"/>
                    <a:lumOff val="35000"/>
                  </a:schemeClr>
                </a:solidFill>
              </a:rPr>
              <a:t>③ </a:t>
            </a:r>
            <a:r xmlns:a="http://schemas.openxmlformats.org/drawingml/2006/main">
              <a:rPr lang="ca" altLang="ko-KR" sz="2800">
                <a:solidFill>
                  <a:schemeClr val="tx1">
                    <a:lumMod val="65000"/>
                    <a:lumOff val="35000"/>
                  </a:schemeClr>
                </a:solidFill>
              </a:rPr>
              <a:t>arbust ardent</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ca" altLang="en-US" sz="2800">
                <a:solidFill>
                  <a:schemeClr val="tx1">
                    <a:lumMod val="65000"/>
                    <a:lumOff val="35000"/>
                  </a:schemeClr>
                </a:solidFill>
              </a:rPr>
              <a:t>④ </a:t>
            </a:r>
            <a:r xmlns:a="http://schemas.openxmlformats.org/drawingml/2006/main">
              <a:rPr lang="ca" altLang="ko-KR" sz="2800">
                <a:solidFill>
                  <a:schemeClr val="tx1">
                    <a:lumMod val="65000"/>
                    <a:lumOff val="35000"/>
                  </a:schemeClr>
                </a:solidFill>
              </a:rPr>
              <a:t>mar dividit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391"/>
            <a:ext cx="8712968" cy="523220"/>
          </a:xfrm>
          <a:prstGeom prst="rect">
            <a:avLst/>
          </a:prstGeom>
          <a:noFill/>
        </p:spPr>
        <p:txBody>
          <a:bodyPr wrap="square" rtlCol="0">
            <a:spAutoFit/>
          </a:bodyPr>
          <a:lstStyle/>
          <a:p>
            <a:r xmlns:a="http://schemas.openxmlformats.org/drawingml/2006/main">
              <a:rPr lang="ca" altLang="en-US" sz="2800">
                <a:solidFill>
                  <a:srgbClr val="FF0000"/>
                </a:solidFill>
              </a:rPr>
              <a:t>③ </a:t>
            </a:r>
            <a:r xmlns:a="http://schemas.openxmlformats.org/drawingml/2006/main">
              <a:rPr lang="ca" altLang="ko-KR" sz="2800">
                <a:solidFill>
                  <a:srgbClr val="FF0000"/>
                </a:solidFill>
              </a:rPr>
              <a:t>arbust ardent</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b="1">
                <a:solidFill>
                  <a:schemeClr val="tx1">
                    <a:lumMod val="50000"/>
                    <a:lumOff val="50000"/>
                  </a:schemeClr>
                </a:solidFill>
              </a:rPr>
              <a:t>Núm. 25 La Paraula de Déu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4400"/>
              <a:t>Gedeó i els seus 300 homes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그림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1849141"/>
            <a:ext cx="5364088" cy="4028131"/>
          </a:xfrm>
          <a:prstGeom prst="rect">
            <a:avLst/>
          </a:prstGeom>
        </p:spPr>
      </p:pic>
    </p:spTree>
    <p:extLst>
      <p:ext uri="{BB962C8B-B14F-4D97-AF65-F5344CB8AC3E}">
        <p14:creationId xmlns:p14="http://schemas.microsoft.com/office/powerpoint/2010/main" val="1841279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4000">
                <a:solidFill>
                  <a:srgbClr val="FF0000"/>
                </a:solidFill>
              </a:rPr>
              <a:t>El d'avui</a:t>
            </a:r>
            <a:r xmlns:a="http://schemas.openxmlformats.org/drawingml/2006/main">
              <a:rPr lang="ca" altLang="en-US" sz="4000">
                <a:solidFill>
                  <a:srgbClr val="FF0000"/>
                </a:solidFill>
              </a:rPr>
              <a:t> </a:t>
            </a:r>
            <a:r xmlns:a="http://schemas.openxmlformats.org/drawingml/2006/main">
              <a:rPr lang="ca" altLang="ko-KR" sz="4000">
                <a:solidFill>
                  <a:srgbClr val="FF0000"/>
                </a:solidFill>
              </a:rPr>
              <a:t>Paraula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3600"/>
              <a:t>Quan l'àngel del Senyor es va aparèixer a Gedeó, li va dir: "El Senyor és amb tu, guerrer poderós".</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a" altLang="ko-KR" sz="2800">
                <a:solidFill>
                  <a:schemeClr val="tx1">
                    <a:lumMod val="65000"/>
                    <a:lumOff val="35000"/>
                  </a:schemeClr>
                </a:solidFill>
              </a:rPr>
              <a:t>Jutges</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74262639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48295"/>
            <a:ext cx="5314963" cy="2664297"/>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420888"/>
            <a:ext cx="4716016" cy="3024337"/>
          </a:xfrm>
          <a:prstGeom prst="rect">
            <a:avLst/>
          </a:prstGeom>
        </p:spPr>
      </p:pic>
      <p:sp>
        <p:nvSpPr>
          <p:cNvPr id="5" name="TextBox 4"/>
          <p:cNvSpPr txBox="1"/>
          <p:nvPr/>
        </p:nvSpPr>
        <p:spPr>
          <a:xfrm>
            <a:off x="90389" y="5511706"/>
            <a:ext cx="8963222"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2600">
                <a:solidFill>
                  <a:schemeClr val="tx1">
                    <a:lumMod val="65000"/>
                    <a:lumOff val="35000"/>
                  </a:schemeClr>
                </a:solidFill>
              </a:rPr>
              <a:t>L'àngel del Senyor es va aparèixer a Gedeó i li va dir: "Déu és amb tu, guerrer poderós". Déu li va donar seguretat mitjançant la rosada i el velló.</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4427984" cy="5445224"/>
          </a:xfrm>
          <a:prstGeom prst="rect">
            <a:avLst/>
          </a:prstGeom>
        </p:spPr>
      </p:pic>
    </p:spTree>
    <p:extLst>
      <p:ext uri="{BB962C8B-B14F-4D97-AF65-F5344CB8AC3E}">
        <p14:creationId xmlns:p14="http://schemas.microsoft.com/office/powerpoint/2010/main" val="218286999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1"/>
            <a:ext cx="9144000" cy="55172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5" name="TextBox 4"/>
          <p:cNvSpPr txBox="1"/>
          <p:nvPr/>
        </p:nvSpPr>
        <p:spPr>
          <a:xfrm>
            <a:off x="251520" y="551758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2800">
                <a:solidFill>
                  <a:schemeClr val="tx1">
                    <a:lumMod val="65000"/>
                    <a:lumOff val="35000"/>
                  </a:schemeClr>
                </a:solidFill>
              </a:rPr>
              <a:t>Quan va tenir confiança que Déu el cridava, va enderrocar Baal i el seu altar que adoraven els israelites.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789" y="-7405"/>
            <a:ext cx="6300192" cy="5236605"/>
          </a:xfrm>
          <a:prstGeom prst="rect">
            <a:avLst/>
          </a:prstGeom>
        </p:spPr>
      </p:pic>
    </p:spTree>
    <p:extLst>
      <p:ext uri="{BB962C8B-B14F-4D97-AF65-F5344CB8AC3E}">
        <p14:creationId xmlns:p14="http://schemas.microsoft.com/office/powerpoint/2010/main" val="182651601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73216"/>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2800">
                <a:solidFill>
                  <a:schemeClr val="tx1">
                    <a:lumMod val="65000"/>
                    <a:lumOff val="35000"/>
                  </a:schemeClr>
                </a:solidFill>
              </a:rPr>
              <a:t>Déu va dir a Gedeó que escollis guerrers per derrotar els madianites. Segons la instrucció de Déu, només 300 homes van ser escollits.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12"/>
            <a:ext cx="9127908" cy="5288996"/>
          </a:xfrm>
          <a:prstGeom prst="rect">
            <a:avLst/>
          </a:prstGeom>
        </p:spPr>
      </p:pic>
    </p:spTree>
    <p:extLst>
      <p:ext uri="{BB962C8B-B14F-4D97-AF65-F5344CB8AC3E}">
        <p14:creationId xmlns:p14="http://schemas.microsoft.com/office/powerpoint/2010/main" val="366097274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82" y="5552504"/>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2800">
                <a:solidFill>
                  <a:schemeClr val="tx1">
                    <a:lumMod val="65000"/>
                    <a:lumOff val="35000"/>
                  </a:schemeClr>
                </a:solidFill>
              </a:rPr>
              <a:t>Déu li va donar un pla meravellós per atacar-los. Déu els va deixar tenir trompetes i gerres buides amb torxes a dins.</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0"/>
            <a:ext cx="9144000" cy="5525852"/>
          </a:xfrm>
          <a:prstGeom prst="rect">
            <a:avLst/>
          </a:prstGeom>
        </p:spPr>
      </p:pic>
    </p:spTree>
    <p:extLst>
      <p:ext uri="{BB962C8B-B14F-4D97-AF65-F5344CB8AC3E}">
        <p14:creationId xmlns:p14="http://schemas.microsoft.com/office/powerpoint/2010/main" val="22954007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3"/>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2800">
                <a:solidFill>
                  <a:schemeClr val="tx1">
                    <a:lumMod val="65000"/>
                    <a:lumOff val="35000"/>
                  </a:schemeClr>
                </a:solidFill>
              </a:rPr>
              <a:t>A la nit, Gedeó i els seus 300 homes van dur a terme el pla que Déu els va donar. Van guanyar la guerra contra madianites.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27908" cy="5517232"/>
          </a:xfrm>
          <a:prstGeom prst="rect">
            <a:avLst/>
          </a:prstGeom>
        </p:spPr>
      </p:pic>
    </p:spTree>
    <p:extLst>
      <p:ext uri="{BB962C8B-B14F-4D97-AF65-F5344CB8AC3E}">
        <p14:creationId xmlns:p14="http://schemas.microsoft.com/office/powerpoint/2010/main" val="246858942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4000">
                <a:solidFill>
                  <a:srgbClr val="FF0000"/>
                </a:solidFill>
              </a:rPr>
              <a:t>Lliçó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4981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720840"/>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3600">
                <a:solidFill>
                  <a:schemeClr val="tx1">
                    <a:lumMod val="65000"/>
                    <a:lumOff val="35000"/>
                  </a:schemeClr>
                </a:solidFill>
              </a:rPr>
              <a:t>Gedeó i els seus 300 homes van guanyar la guerra contra nombrosos madianites només obeint l'ordre de Déu.</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ca" altLang="ko-KR" sz="3600">
                <a:solidFill>
                  <a:schemeClr val="tx1">
                    <a:lumMod val="65000"/>
                    <a:lumOff val="35000"/>
                  </a:schemeClr>
                </a:solidFill>
              </a:rPr>
              <a:t>El secret per guanyar a la meva vida és obeir a Déu.</a:t>
            </a:r>
          </a:p>
        </p:txBody>
      </p:sp>
    </p:spTree>
    <p:extLst>
      <p:ext uri="{BB962C8B-B14F-4D97-AF65-F5344CB8AC3E}">
        <p14:creationId xmlns:p14="http://schemas.microsoft.com/office/powerpoint/2010/main" val="53670184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3200"/>
              <a:t>Déu?</a:t>
            </a:r>
            <a:r xmlns:a="http://schemas.openxmlformats.org/drawingml/2006/main">
              <a:rPr lang="c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3600">
                <a:solidFill>
                  <a:srgbClr val="C00000"/>
                </a:solidFill>
              </a:rPr>
              <a:t>Déu..</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3600">
                <a:solidFill>
                  <a:schemeClr val="tx1">
                    <a:lumMod val="65000"/>
                    <a:lumOff val="35000"/>
                  </a:schemeClr>
                </a:solidFill>
              </a:rPr>
              <a:t>Ell és el Déu Totpoderós que pot derrotar nombroses forces enemigues amb només 300 homes.</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54365830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4000">
                <a:solidFill>
                  <a:srgbClr val="FF0000"/>
                </a:solidFill>
              </a:rPr>
              <a:t>Quiz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1182"/>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06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3600">
                <a:solidFill>
                  <a:schemeClr val="tx1">
                    <a:lumMod val="65000"/>
                    <a:lumOff val="35000"/>
                  </a:schemeClr>
                </a:solidFill>
              </a:rPr>
              <a:t>Què no va ser utilitzat perquè Gedeó i els seus 300 homes vencessin el seu enemic?</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en-US" sz="2800">
                <a:solidFill>
                  <a:schemeClr val="tx1">
                    <a:lumMod val="65000"/>
                    <a:lumOff val="35000"/>
                  </a:schemeClr>
                </a:solidFill>
              </a:rPr>
              <a:t>① </a:t>
            </a:r>
            <a:r xmlns:a="http://schemas.openxmlformats.org/drawingml/2006/main">
              <a:rPr lang="ca" altLang="ko-KR" sz="2800">
                <a:solidFill>
                  <a:schemeClr val="tx1">
                    <a:lumMod val="65000"/>
                    <a:lumOff val="35000"/>
                  </a:schemeClr>
                </a:solidFill>
              </a:rPr>
              <a:t>pots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en-US" sz="2800">
                <a:solidFill>
                  <a:schemeClr val="tx1">
                    <a:lumMod val="65000"/>
                    <a:lumOff val="35000"/>
                  </a:schemeClr>
                </a:solidFill>
              </a:rPr>
              <a:t>② </a:t>
            </a:r>
            <a:r xmlns:a="http://schemas.openxmlformats.org/drawingml/2006/main">
              <a:rPr lang="ca" altLang="ko-KR" sz="2800">
                <a:solidFill>
                  <a:schemeClr val="tx1">
                    <a:lumMod val="65000"/>
                    <a:lumOff val="35000"/>
                  </a:schemeClr>
                </a:solidFill>
              </a:rPr>
              <a:t>espases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08817"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en-US" sz="2800">
                <a:solidFill>
                  <a:schemeClr val="tx1">
                    <a:lumMod val="65000"/>
                    <a:lumOff val="35000"/>
                  </a:schemeClr>
                </a:solidFill>
              </a:rPr>
              <a:t>③ </a:t>
            </a:r>
            <a:r xmlns:a="http://schemas.openxmlformats.org/drawingml/2006/main">
              <a:rPr lang="ca" altLang="ko-KR" sz="2800">
                <a:solidFill>
                  <a:schemeClr val="tx1">
                    <a:lumMod val="65000"/>
                    <a:lumOff val="35000"/>
                  </a:schemeClr>
                </a:solidFill>
              </a:rPr>
              <a:t>torxes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16842"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en-US" sz="2800">
                <a:solidFill>
                  <a:schemeClr val="tx1">
                    <a:lumMod val="65000"/>
                    <a:lumOff val="35000"/>
                  </a:schemeClr>
                </a:solidFill>
              </a:rPr>
              <a:t>④ </a:t>
            </a:r>
            <a:r xmlns:a="http://schemas.openxmlformats.org/drawingml/2006/main">
              <a:rPr lang="ca" altLang="ko-KR" sz="2800">
                <a:solidFill>
                  <a:schemeClr val="tx1">
                    <a:lumMod val="65000"/>
                    <a:lumOff val="35000"/>
                  </a:schemeClr>
                </a:solidFill>
              </a:rPr>
              <a:t>trompetes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4687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en-US" sz="2800">
                <a:solidFill>
                  <a:srgbClr val="FF0000"/>
                </a:solidFill>
              </a:rPr>
              <a:t>② </a:t>
            </a:r>
            <a:r xmlns:a="http://schemas.openxmlformats.org/drawingml/2006/main">
              <a:rPr lang="ca" altLang="ko-KR" sz="2800">
                <a:solidFill>
                  <a:srgbClr val="FF0000"/>
                </a:solidFill>
              </a:rPr>
              <a:t>espases</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3668594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ca" altLang="ko-KR" sz="4000">
                <a:solidFill>
                  <a:srgbClr val="FF0000"/>
                </a:solidFill>
              </a:rPr>
              <a:t>Paraula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ca" altLang="ko-KR" sz="3600">
                <a:solidFill>
                  <a:schemeClr val="tx1">
                    <a:lumMod val="65000"/>
                    <a:lumOff val="35000"/>
                  </a:schemeClr>
                </a:solidFill>
              </a:rPr>
              <a:t>Quan el Senyor va veure que havia anat a mirar, Déu el va cridar</a:t>
            </a:r>
          </a:p>
          <a:p>
            <a:r xmlns:a="http://schemas.openxmlformats.org/drawingml/2006/main">
              <a:rPr lang="ca" altLang="ko-KR" sz="3600">
                <a:solidFill>
                  <a:schemeClr val="tx1">
                    <a:lumMod val="65000"/>
                    <a:lumOff val="35000"/>
                  </a:schemeClr>
                </a:solidFill>
              </a:rPr>
              <a:t>des de dins la mata,</a:t>
            </a:r>
          </a:p>
          <a:p>
            <a:r xmlns:a="http://schemas.openxmlformats.org/drawingml/2006/main">
              <a:rPr lang="ca" altLang="ko-KR" sz="3600">
                <a:solidFill>
                  <a:schemeClr val="tx1">
                    <a:lumMod val="65000"/>
                    <a:lumOff val="35000"/>
                  </a:schemeClr>
                </a:solidFill>
              </a:rPr>
              <a:t>"Moisès! Moisès!" I Moisès va dir: "Aquí sóc".</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ca" altLang="ko-KR" sz="2800">
                <a:solidFill>
                  <a:schemeClr val="tx1">
                    <a:lumMod val="65000"/>
                    <a:lumOff val="35000"/>
                  </a:schemeClr>
                </a:solidFill>
              </a:rPr>
              <a:t>Èxode</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57418577"/>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4000">
                <a:solidFill>
                  <a:srgbClr val="FF0000"/>
                </a:solidFill>
              </a:rPr>
              <a:t>El d'avui</a:t>
            </a:r>
            <a:r xmlns:a="http://schemas.openxmlformats.org/drawingml/2006/main">
              <a:rPr lang="ca" altLang="en-US" sz="4000">
                <a:solidFill>
                  <a:srgbClr val="FF0000"/>
                </a:solidFill>
              </a:rPr>
              <a:t> </a:t>
            </a:r>
            <a:r xmlns:a="http://schemas.openxmlformats.org/drawingml/2006/main">
              <a:rPr lang="ca" altLang="ko-KR" sz="4000">
                <a:solidFill>
                  <a:srgbClr val="FF0000"/>
                </a:solidFill>
              </a:rPr>
              <a:t>Paraula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3600"/>
              <a:t>Quan l'àngel del Senyor es va aparèixer a Gedeó, li va dir: "El Senyor és amb tu, guerrer poderós".</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a" altLang="ko-KR" sz="2800">
                <a:solidFill>
                  <a:schemeClr val="tx1">
                    <a:lumMod val="65000"/>
                    <a:lumOff val="35000"/>
                  </a:schemeClr>
                </a:solidFill>
              </a:rPr>
              <a:t>Jutges</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49608922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1" y="1412776"/>
            <a:ext cx="3514775" cy="369332"/>
          </a:xfrm>
          <a:prstGeom prst="rect">
            <a:avLst/>
          </a:prstGeom>
          <a:noFill/>
        </p:spPr>
        <p:txBody>
          <a:bodyPr wrap="square" rtlCol="0">
            <a:spAutoFit/>
          </a:bodyPr>
          <a:lstStyle/>
          <a:p>
            <a:r xmlns:a="http://schemas.openxmlformats.org/drawingml/2006/main">
              <a:rPr lang="ca" altLang="ko-KR" b="1">
                <a:solidFill>
                  <a:schemeClr val="tx1">
                    <a:lumMod val="50000"/>
                    <a:lumOff val="50000"/>
                  </a:schemeClr>
                </a:solidFill>
              </a:rPr>
              <a:t>Núm. 26 La Paraula de Déu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105561"/>
            <a:ext cx="4032448" cy="1323439"/>
          </a:xfrm>
          <a:prstGeom prst="rect">
            <a:avLst/>
          </a:prstGeom>
          <a:noFill/>
        </p:spPr>
        <p:txBody>
          <a:bodyPr wrap="square" rtlCol="0">
            <a:spAutoFit/>
          </a:bodyPr>
          <a:lstStyle/>
          <a:p>
            <a:pPr xmlns:a="http://schemas.openxmlformats.org/drawingml/2006/main" algn="ctr"/>
            <a:r xmlns:a="http://schemas.openxmlformats.org/drawingml/2006/main">
              <a:rPr lang="ca" altLang="ko-KR" sz="4000"/>
              <a:t>Samson, un guerrer fort.</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59" y="1337427"/>
            <a:ext cx="4918423" cy="4728061"/>
          </a:xfrm>
          <a:prstGeom prst="rect">
            <a:avLst/>
          </a:prstGeom>
        </p:spPr>
      </p:pic>
    </p:spTree>
    <p:extLst>
      <p:ext uri="{BB962C8B-B14F-4D97-AF65-F5344CB8AC3E}">
        <p14:creationId xmlns:p14="http://schemas.microsoft.com/office/powerpoint/2010/main" val="1631787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ca" altLang="ko-KR" sz="4000">
                <a:solidFill>
                  <a:srgbClr val="FF0000"/>
                </a:solidFill>
              </a:rPr>
              <a:t>Paraula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ca" altLang="ko-KR" sz="3600">
                <a:solidFill>
                  <a:schemeClr val="tx1">
                    <a:lumMod val="65000"/>
                    <a:lumOff val="35000"/>
                  </a:schemeClr>
                </a:solidFill>
              </a:rPr>
              <a:t>La dona va donar a llum un nen i el va anomenar Samsó. Va créixer i el Senyor el va beneir,</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ca" altLang="ko-KR" sz="2800">
                <a:solidFill>
                  <a:schemeClr val="tx1">
                    <a:lumMod val="65000"/>
                    <a:lumOff val="35000"/>
                  </a:schemeClr>
                </a:solidFill>
              </a:rPr>
              <a:t>Jutges</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1407816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p>
            <a:r xmlns:a="http://schemas.openxmlformats.org/drawingml/2006/main">
              <a:rPr lang="ca" altLang="ko-KR" sz="2500">
                <a:solidFill>
                  <a:schemeClr val="tx1">
                    <a:lumMod val="65000"/>
                    <a:lumOff val="35000"/>
                  </a:schemeClr>
                </a:solidFill>
              </a:rPr>
              <a:t>Entre els líders israelites hi havia un líder anomenat Samsó. Va ser un home que cal apartar de Déu des del naixement.</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85" y="0"/>
            <a:ext cx="8172400" cy="5777410"/>
          </a:xfrm>
          <a:prstGeom prst="rect">
            <a:avLst/>
          </a:prstGeom>
        </p:spPr>
      </p:pic>
    </p:spTree>
    <p:extLst>
      <p:ext uri="{BB962C8B-B14F-4D97-AF65-F5344CB8AC3E}">
        <p14:creationId xmlns:p14="http://schemas.microsoft.com/office/powerpoint/2010/main" val="2108602892"/>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8963222" cy="1200329"/>
          </a:xfrm>
          <a:prstGeom prst="rect">
            <a:avLst/>
          </a:prstGeom>
          <a:noFill/>
        </p:spPr>
        <p:txBody>
          <a:bodyPr wrap="square" rtlCol="0">
            <a:spAutoFit/>
          </a:bodyPr>
          <a:lstStyle/>
          <a:p>
            <a:r xmlns:a="http://schemas.openxmlformats.org/drawingml/2006/main">
              <a:rPr lang="ca" altLang="ko-KR" sz="2400">
                <a:solidFill>
                  <a:schemeClr val="tx1">
                    <a:lumMod val="65000"/>
                    <a:lumOff val="35000"/>
                  </a:schemeClr>
                </a:solidFill>
              </a:rPr>
              <a:t>Samsó era un guerrer molt fort. A causa de Samsó, els filisteus i els altres països que els oprimien no van poder oprimir els israelites</a:t>
            </a:r>
            <a:r xmlns:a="http://schemas.openxmlformats.org/drawingml/2006/main">
              <a:rPr lang="ca" altLang="en-US" sz="2400">
                <a:solidFill>
                  <a:schemeClr val="tx1">
                    <a:lumMod val="65000"/>
                    <a:lumOff val="35000"/>
                  </a:schemeClr>
                </a:solidFill>
              </a:rPr>
              <a:t> </a:t>
            </a:r>
            <a:r xmlns:a="http://schemas.openxmlformats.org/drawingml/2006/main">
              <a:rPr lang="ca" altLang="ko-KR" sz="2400">
                <a:solidFill>
                  <a:schemeClr val="tx1">
                    <a:lumMod val="65000"/>
                    <a:lumOff val="35000"/>
                  </a:schemeClr>
                </a:solidFill>
              </a:rPr>
              <a:t>més.</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332656"/>
            <a:ext cx="7668344" cy="5040560"/>
          </a:xfrm>
          <a:prstGeom prst="rect">
            <a:avLst/>
          </a:prstGeom>
        </p:spPr>
      </p:pic>
    </p:spTree>
    <p:extLst>
      <p:ext uri="{BB962C8B-B14F-4D97-AF65-F5344CB8AC3E}">
        <p14:creationId xmlns:p14="http://schemas.microsoft.com/office/powerpoint/2010/main" val="356145357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10371"/>
            <a:ext cx="9054634" cy="830997"/>
          </a:xfrm>
          <a:prstGeom prst="rect">
            <a:avLst/>
          </a:prstGeom>
          <a:noFill/>
        </p:spPr>
        <p:txBody>
          <a:bodyPr wrap="square" rtlCol="0">
            <a:spAutoFit/>
          </a:bodyPr>
          <a:lstStyle/>
          <a:p>
            <a:r xmlns:a="http://schemas.openxmlformats.org/drawingml/2006/main">
              <a:rPr lang="ca" altLang="ko-KR" sz="2400">
                <a:solidFill>
                  <a:schemeClr val="tx1">
                    <a:lumMod val="65000"/>
                    <a:lumOff val="35000"/>
                  </a:schemeClr>
                </a:solidFill>
              </a:rPr>
              <a:t>La seva força venia dels seus cabells. Però, el seu cabell s'havia rapat per ser enganyat. Per tant, va perdre el seu poder.</a:t>
            </a:r>
            <a:endParaRPr xmlns:a="http://schemas.openxmlformats.org/drawingml/2006/main" lang="ko-KR" altLang="en-US" sz="24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260029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ca" altLang="ko-KR" sz="2500">
                <a:solidFill>
                  <a:schemeClr val="tx1">
                    <a:lumMod val="65000"/>
                    <a:lumOff val="35000"/>
                  </a:schemeClr>
                </a:solidFill>
              </a:rPr>
              <a:t>Samsó va ser capturat i se'n va riure l'enemic. Es va penedir de ser enganyat per arrogància.</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4"/>
            <a:ext cx="9144000" cy="5732391"/>
          </a:xfrm>
          <a:prstGeom prst="rect">
            <a:avLst/>
          </a:prstGeom>
        </p:spPr>
      </p:pic>
    </p:spTree>
    <p:extLst>
      <p:ext uri="{BB962C8B-B14F-4D97-AF65-F5344CB8AC3E}">
        <p14:creationId xmlns:p14="http://schemas.microsoft.com/office/powerpoint/2010/main" val="43585672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ca" altLang="ko-KR" sz="2500">
                <a:solidFill>
                  <a:schemeClr val="tx1">
                    <a:lumMod val="65000"/>
                    <a:lumOff val="35000"/>
                  </a:schemeClr>
                </a:solidFill>
              </a:rPr>
              <a:t>Samsó va pregar a Déu perquè l'enfortís de nou. Déu va respondre a la seva pregària i finalment li va donar poder.</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11" y="188640"/>
            <a:ext cx="7812360" cy="5524571"/>
          </a:xfrm>
          <a:prstGeom prst="rect">
            <a:avLst/>
          </a:prstGeom>
        </p:spPr>
      </p:pic>
    </p:spTree>
    <p:extLst>
      <p:ext uri="{BB962C8B-B14F-4D97-AF65-F5344CB8AC3E}">
        <p14:creationId xmlns:p14="http://schemas.microsoft.com/office/powerpoint/2010/main" val="193130865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ca" altLang="ko-KR" sz="4000">
                <a:solidFill>
                  <a:srgbClr val="FF0000"/>
                </a:solidFill>
              </a:rPr>
              <a:t>Lliçó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6564" y="329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1015" y="917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p>
            <a:pPr xmlns:a="http://schemas.openxmlformats.org/drawingml/2006/main" algn="ctr"/>
            <a:r xmlns:a="http://schemas.openxmlformats.org/drawingml/2006/main">
              <a:rPr lang="ca" altLang="ko-KR" sz="3200">
                <a:solidFill>
                  <a:schemeClr val="tx1">
                    <a:lumMod val="65000"/>
                    <a:lumOff val="35000"/>
                  </a:schemeClr>
                </a:solidFill>
              </a:rPr>
              <a:t>Samsó era un home al qual se li va donar una gràcia especial i una crida de Déu.</a:t>
            </a:r>
            <a:r xmlns:a="http://schemas.openxmlformats.org/drawingml/2006/main">
              <a:rPr lang="ca"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xmlns:a="http://schemas.openxmlformats.org/drawingml/2006/main" algn="ctr"/>
            <a:r xmlns:a="http://schemas.openxmlformats.org/drawingml/2006/main">
              <a:rPr lang="ca" altLang="ko-KR" sz="3200">
                <a:solidFill>
                  <a:schemeClr val="tx1">
                    <a:lumMod val="65000"/>
                    <a:lumOff val="35000"/>
                  </a:schemeClr>
                </a:solidFill>
              </a:rPr>
              <a:t>Però, per la seva arrogància,</a:t>
            </a:r>
          </a:p>
          <a:p>
            <a:pPr xmlns:a="http://schemas.openxmlformats.org/drawingml/2006/main" algn="ctr"/>
            <a:r xmlns:a="http://schemas.openxmlformats.org/drawingml/2006/main">
              <a:rPr lang="ca" altLang="ko-KR" sz="3200">
                <a:solidFill>
                  <a:schemeClr val="tx1">
                    <a:lumMod val="65000"/>
                    <a:lumOff val="35000"/>
                  </a:schemeClr>
                </a:solidFill>
              </a:rPr>
              <a:t>els va perdre tots.</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ca" altLang="ko-KR" sz="3200">
                <a:solidFill>
                  <a:schemeClr val="tx1">
                    <a:lumMod val="65000"/>
                    <a:lumOff val="35000"/>
                  </a:schemeClr>
                </a:solidFill>
              </a:rPr>
              <a:t>També som fills estimats de Déu que hem rebut la gràcia i la missió de Déu.</a:t>
            </a:r>
            <a:r xmlns:a="http://schemas.openxmlformats.org/drawingml/2006/main">
              <a:rPr lang="ca"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ca" altLang="ko-KR" sz="3200">
                <a:solidFill>
                  <a:schemeClr val="tx1">
                    <a:lumMod val="65000"/>
                    <a:lumOff val="35000"/>
                  </a:schemeClr>
                </a:solidFill>
              </a:rPr>
              <a:t>Per tant, ens hem d'humiliar davant la Paraula de Déu.</a:t>
            </a:r>
          </a:p>
        </p:txBody>
      </p:sp>
    </p:spTree>
    <p:extLst>
      <p:ext uri="{BB962C8B-B14F-4D97-AF65-F5344CB8AC3E}">
        <p14:creationId xmlns:p14="http://schemas.microsoft.com/office/powerpoint/2010/main" val="410531408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296686"/>
            <a:ext cx="4053592" cy="584775"/>
          </a:xfrm>
          <a:prstGeom prst="rect">
            <a:avLst/>
          </a:prstGeom>
          <a:noFill/>
        </p:spPr>
        <p:txBody>
          <a:bodyPr wrap="square" rtlCol="0">
            <a:spAutoFit/>
          </a:bodyPr>
          <a:lstStyle/>
          <a:p>
            <a:pPr xmlns:a="http://schemas.openxmlformats.org/drawingml/2006/main" algn="ctr"/>
            <a:r xmlns:a="http://schemas.openxmlformats.org/drawingml/2006/main">
              <a:rPr lang="ca" altLang="ko-KR" sz="3200"/>
              <a:t>Déu?</a:t>
            </a:r>
            <a:r xmlns:a="http://schemas.openxmlformats.org/drawingml/2006/main">
              <a:rPr lang="c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ca" altLang="ko-KR" sz="3600">
                <a:solidFill>
                  <a:srgbClr val="C00000"/>
                </a:solidFill>
              </a:rPr>
              <a:t>Déu..</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ca" altLang="ko-KR" sz="3600">
                <a:solidFill>
                  <a:schemeClr val="tx1">
                    <a:lumMod val="65000"/>
                    <a:lumOff val="35000"/>
                  </a:schemeClr>
                </a:solidFill>
              </a:rPr>
              <a:t>Déu escolta i respon les nostres oracions serioses i veraces</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23570378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1916832"/>
            <a:ext cx="5044008" cy="40699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00842"/>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b="1">
                <a:solidFill>
                  <a:schemeClr val="tx1">
                    <a:lumMod val="50000"/>
                    <a:lumOff val="50000"/>
                  </a:schemeClr>
                </a:solidFill>
              </a:rPr>
              <a:t>No.</a:t>
            </a:r>
            <a:r xmlns:a="http://schemas.openxmlformats.org/drawingml/2006/main">
              <a:rPr lang="ca" altLang="en-US" b="1">
                <a:solidFill>
                  <a:schemeClr val="tx1">
                    <a:lumMod val="50000"/>
                    <a:lumOff val="50000"/>
                  </a:schemeClr>
                </a:solidFill>
              </a:rPr>
              <a:t> </a:t>
            </a:r>
            <a:r xmlns:a="http://schemas.openxmlformats.org/drawingml/2006/main">
              <a:rPr lang="ca" altLang="ko-KR" b="1">
                <a:solidFill>
                  <a:schemeClr val="tx1">
                    <a:lumMod val="50000"/>
                    <a:lumOff val="50000"/>
                  </a:schemeClr>
                </a:solidFill>
              </a:rPr>
              <a:t>17</a:t>
            </a:r>
            <a:r xmlns:a="http://schemas.openxmlformats.org/drawingml/2006/main">
              <a:rPr lang="ca" altLang="en-US" b="1">
                <a:solidFill>
                  <a:schemeClr val="tx1">
                    <a:lumMod val="50000"/>
                    <a:lumOff val="50000"/>
                  </a:schemeClr>
                </a:solidFill>
              </a:rPr>
              <a:t> </a:t>
            </a:r>
            <a:r xmlns:a="http://schemas.openxmlformats.org/drawingml/2006/main">
              <a:rPr lang="ca" altLang="ko-KR" b="1">
                <a:solidFill>
                  <a:schemeClr val="tx1">
                    <a:lumMod val="50000"/>
                    <a:lumOff val="50000"/>
                  </a:schemeClr>
                </a:solidFill>
              </a:rPr>
              <a:t>El</a:t>
            </a:r>
            <a:r xmlns:a="http://schemas.openxmlformats.org/drawingml/2006/main">
              <a:rPr lang="ca" altLang="en-US" b="1">
                <a:solidFill>
                  <a:schemeClr val="tx1">
                    <a:lumMod val="50000"/>
                    <a:lumOff val="50000"/>
                  </a:schemeClr>
                </a:solidFill>
              </a:rPr>
              <a:t> </a:t>
            </a:r>
            <a:r xmlns:a="http://schemas.openxmlformats.org/drawingml/2006/main">
              <a:rPr lang="ca" altLang="ko-KR" b="1">
                <a:solidFill>
                  <a:schemeClr val="tx1">
                    <a:lumMod val="50000"/>
                    <a:lumOff val="50000"/>
                  </a:schemeClr>
                </a:solidFill>
              </a:rPr>
              <a:t>Paraula</a:t>
            </a:r>
            <a:r xmlns:a="http://schemas.openxmlformats.org/drawingml/2006/main">
              <a:rPr lang="ca" altLang="en-US" b="1">
                <a:solidFill>
                  <a:schemeClr val="tx1">
                    <a:lumMod val="50000"/>
                    <a:lumOff val="50000"/>
                  </a:schemeClr>
                </a:solidFill>
              </a:rPr>
              <a:t> </a:t>
            </a:r>
            <a:r xmlns:a="http://schemas.openxmlformats.org/drawingml/2006/main">
              <a:rPr lang="ca" altLang="ko-KR" b="1">
                <a:solidFill>
                  <a:schemeClr val="tx1">
                    <a:lumMod val="50000"/>
                    <a:lumOff val="50000"/>
                  </a:schemeClr>
                </a:solidFill>
              </a:rPr>
              <a:t>de</a:t>
            </a:r>
            <a:r xmlns:a="http://schemas.openxmlformats.org/drawingml/2006/main">
              <a:rPr lang="ca" altLang="en-US" b="1">
                <a:solidFill>
                  <a:schemeClr val="tx1">
                    <a:lumMod val="50000"/>
                    <a:lumOff val="50000"/>
                  </a:schemeClr>
                </a:solidFill>
              </a:rPr>
              <a:t> </a:t>
            </a:r>
            <a:r xmlns:a="http://schemas.openxmlformats.org/drawingml/2006/main">
              <a:rPr lang="ca" altLang="ko-KR" b="1">
                <a:solidFill>
                  <a:schemeClr val="tx1">
                    <a:lumMod val="50000"/>
                    <a:lumOff val="50000"/>
                  </a:schemeClr>
                </a:solidFill>
              </a:rPr>
              <a:t>Déu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76944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4400"/>
              <a:t>Deu desastres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ca" altLang="ko-KR" sz="4000">
                <a:solidFill>
                  <a:srgbClr val="FF0000"/>
                </a:solidFill>
              </a:rPr>
              <a:t>Quiz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2646" y="810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76868" y="317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p>
            <a:r xmlns:a="http://schemas.openxmlformats.org/drawingml/2006/main">
              <a:rPr lang="ca" altLang="ko-KR" sz="3600">
                <a:solidFill>
                  <a:schemeClr val="tx1">
                    <a:lumMod val="65000"/>
                    <a:lumOff val="35000"/>
                  </a:schemeClr>
                </a:solidFill>
              </a:rPr>
              <a:t>D'on va venir el poder de Samsó?</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44226" y="2697896"/>
            <a:ext cx="8424936" cy="523220"/>
          </a:xfrm>
          <a:prstGeom prst="rect">
            <a:avLst/>
          </a:prstGeom>
          <a:noFill/>
        </p:spPr>
        <p:txBody>
          <a:bodyPr wrap="square" rtlCol="0">
            <a:spAutoFit/>
          </a:bodyPr>
          <a:lstStyle/>
          <a:p>
            <a:r xmlns:a="http://schemas.openxmlformats.org/drawingml/2006/main">
              <a:rPr lang="ca" altLang="en-US" sz="2800">
                <a:solidFill>
                  <a:schemeClr val="tx1">
                    <a:lumMod val="65000"/>
                    <a:lumOff val="35000"/>
                  </a:schemeClr>
                </a:solidFill>
              </a:rPr>
              <a:t>① </a:t>
            </a:r>
            <a:r xmlns:a="http://schemas.openxmlformats.org/drawingml/2006/main">
              <a:rPr lang="ca" altLang="ko-KR" sz="2800">
                <a:solidFill>
                  <a:schemeClr val="tx1">
                    <a:lumMod val="65000"/>
                    <a:lumOff val="35000"/>
                  </a:schemeClr>
                </a:solidFill>
              </a:rPr>
              <a:t>cabell</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ca" altLang="en-US" sz="2800">
                <a:solidFill>
                  <a:schemeClr val="tx1">
                    <a:lumMod val="65000"/>
                    <a:lumOff val="35000"/>
                  </a:schemeClr>
                </a:solidFill>
              </a:rPr>
              <a:t>② </a:t>
            </a:r>
            <a:r xmlns:a="http://schemas.openxmlformats.org/drawingml/2006/main">
              <a:rPr lang="ca" altLang="ko-KR" sz="2800">
                <a:solidFill>
                  <a:schemeClr val="tx1">
                    <a:lumMod val="65000"/>
                    <a:lumOff val="35000"/>
                  </a:schemeClr>
                </a:solidFill>
              </a:rPr>
              <a:t>braç</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ca" altLang="en-US" sz="2800">
                <a:solidFill>
                  <a:schemeClr val="tx1">
                    <a:lumMod val="65000"/>
                    <a:lumOff val="35000"/>
                  </a:schemeClr>
                </a:solidFill>
              </a:rPr>
              <a:t>③ </a:t>
            </a:r>
            <a:r xmlns:a="http://schemas.openxmlformats.org/drawingml/2006/main">
              <a:rPr lang="ca" altLang="ko-KR" sz="2800">
                <a:solidFill>
                  <a:schemeClr val="tx1">
                    <a:lumMod val="65000"/>
                    <a:lumOff val="35000"/>
                  </a:schemeClr>
                </a:solidFill>
              </a:rPr>
              <a:t>cama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ca" altLang="en-US" sz="2800">
                <a:solidFill>
                  <a:schemeClr val="tx1">
                    <a:lumMod val="65000"/>
                    <a:lumOff val="35000"/>
                  </a:schemeClr>
                </a:solidFill>
              </a:rPr>
              <a:t>④ </a:t>
            </a:r>
            <a:r xmlns:a="http://schemas.openxmlformats.org/drawingml/2006/main">
              <a:rPr lang="ca" altLang="ko-KR" sz="2800">
                <a:solidFill>
                  <a:schemeClr val="tx1">
                    <a:lumMod val="65000"/>
                    <a:lumOff val="35000"/>
                  </a:schemeClr>
                </a:solidFill>
              </a:rPr>
              <a:t>ull</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44226" y="2697896"/>
            <a:ext cx="8712968" cy="523220"/>
          </a:xfrm>
          <a:prstGeom prst="rect">
            <a:avLst/>
          </a:prstGeom>
          <a:noFill/>
        </p:spPr>
        <p:txBody>
          <a:bodyPr wrap="square" rtlCol="0">
            <a:spAutoFit/>
          </a:bodyPr>
          <a:lstStyle/>
          <a:p>
            <a:r xmlns:a="http://schemas.openxmlformats.org/drawingml/2006/main">
              <a:rPr lang="ca" altLang="en-US" sz="2800">
                <a:solidFill>
                  <a:srgbClr val="FF0000"/>
                </a:solidFill>
              </a:rPr>
              <a:t>① </a:t>
            </a:r>
            <a:r xmlns:a="http://schemas.openxmlformats.org/drawingml/2006/main">
              <a:rPr lang="ca" altLang="ko-KR" sz="2800">
                <a:solidFill>
                  <a:srgbClr val="FF0000"/>
                </a:solidFill>
              </a:rPr>
              <a:t>cabell</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400924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ca" altLang="ko-KR" sz="4000">
                <a:solidFill>
                  <a:srgbClr val="FF0000"/>
                </a:solidFill>
              </a:rPr>
              <a:t>Paraula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ca" altLang="ko-KR" sz="3600">
                <a:solidFill>
                  <a:schemeClr val="tx1">
                    <a:lumMod val="65000"/>
                    <a:lumOff val="35000"/>
                  </a:schemeClr>
                </a:solidFill>
              </a:rPr>
              <a:t>La dona va donar a llum un nen i el va anomenar Samsó. Va créixer i el Senyor el va beneir,</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ca" altLang="ko-KR" sz="2800">
                <a:solidFill>
                  <a:schemeClr val="tx1">
                    <a:lumMod val="65000"/>
                    <a:lumOff val="35000"/>
                  </a:schemeClr>
                </a:solidFill>
              </a:rPr>
              <a:t>Jutges</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1758215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b="1">
                <a:solidFill>
                  <a:schemeClr val="tx1">
                    <a:lumMod val="50000"/>
                    <a:lumOff val="50000"/>
                  </a:schemeClr>
                </a:solidFill>
              </a:rPr>
              <a:t>Núm. 27 La Paraula de Déu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3600"/>
              <a:t>Ruth, una dona de caràcter noble</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126"/>
            <a:ext cx="5364088" cy="3793388"/>
          </a:xfrm>
          <a:prstGeom prst="rect">
            <a:avLst/>
          </a:prstGeom>
        </p:spPr>
      </p:pic>
    </p:spTree>
    <p:extLst>
      <p:ext uri="{BB962C8B-B14F-4D97-AF65-F5344CB8AC3E}">
        <p14:creationId xmlns:p14="http://schemas.microsoft.com/office/powerpoint/2010/main" val="2358891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4000">
                <a:solidFill>
                  <a:srgbClr val="FF0000"/>
                </a:solidFill>
              </a:rPr>
              <a:t>Paraula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3600">
                <a:solidFill>
                  <a:schemeClr val="bg1">
                    <a:lumMod val="50000"/>
                  </a:schemeClr>
                </a:solidFill>
              </a:rPr>
              <a:t>El vostre poble serà el meu poble i el vostre Déu el meu Déu.</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a" altLang="ko-KR" sz="2800">
                <a:solidFill>
                  <a:schemeClr val="tx1">
                    <a:lumMod val="65000"/>
                    <a:lumOff val="35000"/>
                  </a:schemeClr>
                </a:solidFill>
              </a:rPr>
              <a:t>Ruth</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8087783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8117"/>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2800">
                <a:solidFill>
                  <a:schemeClr val="tx1">
                    <a:lumMod val="65000"/>
                    <a:lumOff val="35000"/>
                  </a:schemeClr>
                </a:solidFill>
              </a:rPr>
              <a:t>Noemí, dona jueva, va tenir dos fills que es van casar amb gentils. Però els seus dos fills van morir. Així doncs, es va quedar amb les seves dues nores vídues.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4000" cy="5432283"/>
          </a:xfrm>
          <a:prstGeom prst="rect">
            <a:avLst/>
          </a:prstGeom>
        </p:spPr>
      </p:pic>
    </p:spTree>
    <p:extLst>
      <p:ext uri="{BB962C8B-B14F-4D97-AF65-F5344CB8AC3E}">
        <p14:creationId xmlns:p14="http://schemas.microsoft.com/office/powerpoint/2010/main" val="105241230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4509120"/>
            <a:ext cx="8963222" cy="224676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2800">
                <a:solidFill>
                  <a:schemeClr val="tx1">
                    <a:lumMod val="65000"/>
                    <a:lumOff val="35000"/>
                  </a:schemeClr>
                </a:solidFill>
              </a:rPr>
              <a:t>Noemí va decidir tornar a casa seva a Judà. Va dir a les seves dues nores que tornessin a casa. Però, la seva segona nora no va tornar a la seva ciutat natal, sinó que va seguir a la seva sogra per viure a Judà.</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3999" cy="4352163"/>
          </a:xfrm>
          <a:prstGeom prst="rect">
            <a:avLst/>
          </a:prstGeom>
        </p:spPr>
      </p:pic>
    </p:spTree>
    <p:extLst>
      <p:ext uri="{BB962C8B-B14F-4D97-AF65-F5344CB8AC3E}">
        <p14:creationId xmlns:p14="http://schemas.microsoft.com/office/powerpoint/2010/main" val="26781919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8649"/>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2800">
                <a:solidFill>
                  <a:schemeClr val="tx1">
                    <a:lumMod val="65000"/>
                    <a:lumOff val="35000"/>
                  </a:schemeClr>
                </a:solidFill>
              </a:rPr>
              <a:t>La Rut va haver de recollir les restes de gra per viure amb la Noemí, perquè no tenia marit per gestionar la llar.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445224"/>
          </a:xfrm>
          <a:prstGeom prst="rect">
            <a:avLst/>
          </a:prstGeom>
        </p:spPr>
      </p:pic>
    </p:spTree>
    <p:extLst>
      <p:ext uri="{BB962C8B-B14F-4D97-AF65-F5344CB8AC3E}">
        <p14:creationId xmlns:p14="http://schemas.microsoft.com/office/powerpoint/2010/main" val="152789133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473005"/>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2800">
                <a:solidFill>
                  <a:schemeClr val="tx1">
                    <a:lumMod val="65000"/>
                    <a:lumOff val="35000"/>
                  </a:schemeClr>
                </a:solidFill>
              </a:rPr>
              <a:t>Va recollir les restes de gra en un camp de Booz. Boaz va pensar que era una dona noble i es va casar amb Rut.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27908" cy="5301208"/>
          </a:xfrm>
          <a:prstGeom prst="rect">
            <a:avLst/>
          </a:prstGeom>
        </p:spPr>
      </p:pic>
    </p:spTree>
    <p:extLst>
      <p:ext uri="{BB962C8B-B14F-4D97-AF65-F5344CB8AC3E}">
        <p14:creationId xmlns:p14="http://schemas.microsoft.com/office/powerpoint/2010/main" val="1233464400"/>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2"/>
            <a:ext cx="905463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2400">
                <a:solidFill>
                  <a:schemeClr val="tx1">
                    <a:lumMod val="65000"/>
                    <a:lumOff val="35000"/>
                  </a:schemeClr>
                </a:solidFill>
              </a:rPr>
              <a:t>Boaz va rebre Rut i Noemí com a família i va viure una vida feliç. En el futur, el rei David i Jesús provenien de la línia de Boaz i Rut.</a:t>
            </a:r>
            <a:endParaRPr xmlns:a="http://schemas.openxmlformats.org/drawingml/2006/main" lang="ko-KR" altLang="en-US" sz="2400">
              <a:solidFill>
                <a:schemeClr val="tx1">
                  <a:lumMod val="65000"/>
                  <a:lumOff val="35000"/>
                </a:schemeClr>
              </a:solidFill>
            </a:endParaRP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27908" cy="544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93859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4000"/>
              <a:t>Lliçó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5727"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65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96752"/>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3600">
                <a:solidFill>
                  <a:schemeClr val="tx1">
                    <a:lumMod val="65000"/>
                    <a:lumOff val="35000"/>
                  </a:schemeClr>
                </a:solidFill>
              </a:rPr>
              <a:t>Ruth era una gentil. Era una dona bona i sincera i servia bé a la seva sogra.</a:t>
            </a:r>
          </a:p>
          <a:p>
            <a:pPr xmlns:a="http://schemas.openxmlformats.org/drawingml/2006/main" algn="ctr"/>
            <a:r xmlns:a="http://schemas.openxmlformats.org/drawingml/2006/main">
              <a:rPr lang="ca" altLang="ko-KR" sz="3600">
                <a:solidFill>
                  <a:schemeClr val="tx1">
                    <a:lumMod val="65000"/>
                    <a:lumOff val="35000"/>
                  </a:schemeClr>
                </a:solidFill>
              </a:rPr>
              <a:t>Així, va ser beneïda.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ca" altLang="ko-KR" sz="3600">
                <a:solidFill>
                  <a:schemeClr val="tx1">
                    <a:lumMod val="65000"/>
                    <a:lumOff val="35000"/>
                  </a:schemeClr>
                </a:solidFill>
              </a:rPr>
              <a:t>També hem d'ajudar els nostres veïns</a:t>
            </a:r>
          </a:p>
          <a:p>
            <a:pPr xmlns:a="http://schemas.openxmlformats.org/drawingml/2006/main" algn="ctr"/>
            <a:r xmlns:a="http://schemas.openxmlformats.org/drawingml/2006/main">
              <a:rPr lang="ca" altLang="ko-KR" sz="3600">
                <a:solidFill>
                  <a:schemeClr val="tx1">
                    <a:lumMod val="65000"/>
                    <a:lumOff val="35000"/>
                  </a:schemeClr>
                </a:solidFill>
              </a:rPr>
              <a:t>i adorar Déu</a:t>
            </a:r>
          </a:p>
          <a:p>
            <a:pPr xmlns:a="http://schemas.openxmlformats.org/drawingml/2006/main" algn="ctr"/>
            <a:r xmlns:a="http://schemas.openxmlformats.org/drawingml/2006/main">
              <a:rPr lang="ca" altLang="ko-KR" sz="3600">
                <a:solidFill>
                  <a:schemeClr val="tx1">
                    <a:lumMod val="65000"/>
                    <a:lumOff val="35000"/>
                  </a:schemeClr>
                </a:solidFill>
              </a:rPr>
              <a:t>amb bon i sincer cor.</a:t>
            </a:r>
          </a:p>
        </p:txBody>
      </p:sp>
    </p:spTree>
    <p:extLst>
      <p:ext uri="{BB962C8B-B14F-4D97-AF65-F5344CB8AC3E}">
        <p14:creationId xmlns:p14="http://schemas.microsoft.com/office/powerpoint/2010/main" val="19239638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4000">
                <a:solidFill>
                  <a:srgbClr val="FF0000"/>
                </a:solidFill>
              </a:rPr>
              <a:t>Paraula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ca" altLang="ko-KR" sz="3600">
                <a:solidFill>
                  <a:schemeClr val="tx1">
                    <a:lumMod val="65000"/>
                    <a:lumOff val="35000"/>
                  </a:schemeClr>
                </a:solidFill>
              </a:rPr>
              <a:t>I els egipcis sabran que jo sóc el Senyor quan estiré la mà contra Egipte i en trauré els israelites.</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a" altLang="ko-KR" sz="2800">
                <a:solidFill>
                  <a:schemeClr val="tx1">
                    <a:lumMod val="65000"/>
                    <a:lumOff val="35000"/>
                  </a:schemeClr>
                </a:solidFill>
              </a:rPr>
              <a:t>Èxode</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70411"/>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3200"/>
              <a:t>Déu?</a:t>
            </a:r>
            <a:r xmlns:a="http://schemas.openxmlformats.org/drawingml/2006/main">
              <a:rPr lang="c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3600">
                <a:solidFill>
                  <a:srgbClr val="C00000"/>
                </a:solidFill>
              </a:rPr>
              <a:t>Déu..</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3600">
                <a:solidFill>
                  <a:schemeClr val="tx1">
                    <a:lumMod val="65000"/>
                    <a:lumOff val="35000"/>
                  </a:schemeClr>
                </a:solidFill>
              </a:rPr>
              <a:t>Déu no mira l'aspecte exterior sinó el cor.</a:t>
            </a:r>
          </a:p>
        </p:txBody>
      </p:sp>
    </p:spTree>
    <p:extLst>
      <p:ext uri="{BB962C8B-B14F-4D97-AF65-F5344CB8AC3E}">
        <p14:creationId xmlns:p14="http://schemas.microsoft.com/office/powerpoint/2010/main" val="289167719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4000">
                <a:solidFill>
                  <a:srgbClr val="FF0000"/>
                </a:solidFill>
              </a:rPr>
              <a:t>Quiz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3600">
                <a:solidFill>
                  <a:schemeClr val="tx1">
                    <a:lumMod val="65000"/>
                    <a:lumOff val="35000"/>
                  </a:schemeClr>
                </a:solidFill>
              </a:rPr>
              <a:t>Per què Noemí va tornar a casa de Moab a Judà?</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en-US" sz="2800">
                <a:solidFill>
                  <a:schemeClr val="tx1">
                    <a:lumMod val="65000"/>
                    <a:lumOff val="35000"/>
                  </a:schemeClr>
                </a:solidFill>
              </a:rPr>
              <a:t>① </a:t>
            </a:r>
            <a:r xmlns:a="http://schemas.openxmlformats.org/drawingml/2006/main">
              <a:rPr lang="ca" altLang="ko-KR" sz="2800">
                <a:solidFill>
                  <a:schemeClr val="tx1">
                    <a:lumMod val="65000"/>
                    <a:lumOff val="35000"/>
                  </a:schemeClr>
                </a:solidFill>
              </a:rPr>
              <a:t>perquè es va posar malalta..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en-US" sz="2800">
                <a:solidFill>
                  <a:schemeClr val="tx1">
                    <a:lumMod val="65000"/>
                    <a:lumOff val="35000"/>
                  </a:schemeClr>
                </a:solidFill>
              </a:rPr>
              <a:t>② </a:t>
            </a:r>
            <a:r xmlns:a="http://schemas.openxmlformats.org/drawingml/2006/main">
              <a:rPr lang="ca" altLang="ko-KR" sz="2800">
                <a:solidFill>
                  <a:schemeClr val="tx1">
                    <a:lumMod val="65000"/>
                    <a:lumOff val="35000"/>
                  </a:schemeClr>
                </a:solidFill>
              </a:rPr>
              <a:t>perquè el seu marit va morir...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en-US" sz="2800">
                <a:solidFill>
                  <a:schemeClr val="tx1">
                    <a:lumMod val="65000"/>
                    <a:lumOff val="35000"/>
                  </a:schemeClr>
                </a:solidFill>
              </a:rPr>
              <a:t>③ </a:t>
            </a:r>
            <a:r xmlns:a="http://schemas.openxmlformats.org/drawingml/2006/main">
              <a:rPr lang="ca" altLang="ko-KR" sz="2800">
                <a:solidFill>
                  <a:schemeClr val="tx1">
                    <a:lumMod val="65000"/>
                    <a:lumOff val="35000"/>
                  </a:schemeClr>
                </a:solidFill>
              </a:rPr>
              <a:t>perquè els seus dos fills van morir.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en-US" sz="2800">
                <a:solidFill>
                  <a:schemeClr val="tx1">
                    <a:lumMod val="65000"/>
                    <a:lumOff val="35000"/>
                  </a:schemeClr>
                </a:solidFill>
              </a:rPr>
              <a:t>④ </a:t>
            </a:r>
            <a:r xmlns:a="http://schemas.openxmlformats.org/drawingml/2006/main">
              <a:rPr lang="ca" altLang="ko-KR" sz="2800">
                <a:solidFill>
                  <a:schemeClr val="tx1">
                    <a:lumMod val="65000"/>
                    <a:lumOff val="35000"/>
                  </a:schemeClr>
                </a:solidFill>
              </a:rPr>
              <a:t>perquè volia conèixer la seva família..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7605"/>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en-US" sz="2800">
                <a:solidFill>
                  <a:srgbClr val="FF0000"/>
                </a:solidFill>
              </a:rPr>
              <a:t>③ </a:t>
            </a:r>
            <a:r xmlns:a="http://schemas.openxmlformats.org/drawingml/2006/main">
              <a:rPr lang="ca" altLang="ko-KR" sz="2800">
                <a:solidFill>
                  <a:srgbClr val="FF0000"/>
                </a:solidFill>
              </a:rPr>
              <a:t>perquè els seus dos fills van morir.</a:t>
            </a:r>
          </a:p>
        </p:txBody>
      </p:sp>
    </p:spTree>
    <p:extLst>
      <p:ext uri="{BB962C8B-B14F-4D97-AF65-F5344CB8AC3E}">
        <p14:creationId xmlns:p14="http://schemas.microsoft.com/office/powerpoint/2010/main" val="30085654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4000">
                <a:solidFill>
                  <a:srgbClr val="FF0000"/>
                </a:solidFill>
              </a:rPr>
              <a:t>Paraula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3600">
                <a:solidFill>
                  <a:schemeClr val="bg1">
                    <a:lumMod val="50000"/>
                  </a:schemeClr>
                </a:solidFill>
              </a:rPr>
              <a:t>El vostre poble serà el meu poble i el vostre Déu el meu Déu.</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a" altLang="ko-KR" sz="2800">
                <a:solidFill>
                  <a:schemeClr val="tx1">
                    <a:lumMod val="65000"/>
                    <a:lumOff val="35000"/>
                  </a:schemeClr>
                </a:solidFill>
              </a:rPr>
              <a:t>Ruth</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76256252"/>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b="1">
                <a:solidFill>
                  <a:schemeClr val="tx1">
                    <a:lumMod val="50000"/>
                    <a:lumOff val="50000"/>
                  </a:schemeClr>
                </a:solidFill>
              </a:rPr>
              <a:t>Núm. 28 La Paraula de Déu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054458"/>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4400"/>
              <a:t>L'oració d'Hanna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23928" y="2005816"/>
            <a:ext cx="5220072" cy="3703128"/>
          </a:xfrm>
          <a:prstGeom prst="rect">
            <a:avLst/>
          </a:prstGeom>
          <a:noFill/>
        </p:spPr>
      </p:pic>
    </p:spTree>
    <p:extLst>
      <p:ext uri="{BB962C8B-B14F-4D97-AF65-F5344CB8AC3E}">
        <p14:creationId xmlns:p14="http://schemas.microsoft.com/office/powerpoint/2010/main" val="8432238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4000">
                <a:solidFill>
                  <a:srgbClr val="FF0000"/>
                </a:solidFill>
              </a:rPr>
              <a:t>Paraula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3600">
                <a:solidFill>
                  <a:schemeClr val="tx1">
                    <a:lumMod val="65000"/>
                    <a:lumOff val="35000"/>
                  </a:schemeClr>
                </a:solidFill>
              </a:rPr>
              <a:t>I el nen Samuel va anar creixent en estatura i en favor davant el Senyor i amb els homes.</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a" altLang="ko-KR" sz="2800">
                <a:solidFill>
                  <a:schemeClr val="tx1">
                    <a:lumMod val="65000"/>
                    <a:lumOff val="35000"/>
                  </a:schemeClr>
                </a:solidFill>
              </a:rPr>
              <a:t>1 Samuel</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8870626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2800">
                <a:solidFill>
                  <a:schemeClr val="tx1">
                    <a:lumMod val="65000"/>
                    <a:lumOff val="35000"/>
                  </a:schemeClr>
                </a:solidFill>
              </a:rPr>
              <a:t>Hannah no tenia fills. Per tant, estava tan trista que va pregar a Déu. "Oh, Déu Pare, si em dones un fill, el donaré per tu per tots els dies de la seva vida".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88" y="-62481"/>
            <a:ext cx="8267224" cy="5291681"/>
          </a:xfrm>
          <a:prstGeom prst="rect">
            <a:avLst/>
          </a:prstGeom>
        </p:spPr>
      </p:pic>
    </p:spTree>
    <p:extLst>
      <p:ext uri="{BB962C8B-B14F-4D97-AF65-F5344CB8AC3E}">
        <p14:creationId xmlns:p14="http://schemas.microsoft.com/office/powerpoint/2010/main" val="3057480172"/>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2800">
                <a:solidFill>
                  <a:schemeClr val="tx1">
                    <a:lumMod val="65000"/>
                    <a:lumOff val="35000"/>
                  </a:schemeClr>
                </a:solidFill>
              </a:rPr>
              <a:t>Déu es va recordar de la seva pregària i va donar a Anna un fill anomenat Samuel.</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07" y="-1680"/>
            <a:ext cx="8084186" cy="5734936"/>
          </a:xfrm>
          <a:prstGeom prst="rect">
            <a:avLst/>
          </a:prstGeom>
        </p:spPr>
      </p:pic>
    </p:spTree>
    <p:extLst>
      <p:ext uri="{BB962C8B-B14F-4D97-AF65-F5344CB8AC3E}">
        <p14:creationId xmlns:p14="http://schemas.microsoft.com/office/powerpoint/2010/main" val="84599564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2800">
                <a:solidFill>
                  <a:schemeClr val="tx1">
                    <a:lumMod val="65000"/>
                    <a:lumOff val="35000"/>
                  </a:schemeClr>
                </a:solidFill>
              </a:rPr>
              <a:t>Hannah va donar al seu fill per adorar Déu al temple mentre pregava abans.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27908" cy="5733256"/>
          </a:xfrm>
          <a:prstGeom prst="rect">
            <a:avLst/>
          </a:prstGeom>
        </p:spPr>
      </p:pic>
    </p:spTree>
    <p:extLst>
      <p:ext uri="{BB962C8B-B14F-4D97-AF65-F5344CB8AC3E}">
        <p14:creationId xmlns:p14="http://schemas.microsoft.com/office/powerpoint/2010/main" val="882924915"/>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2800">
                <a:solidFill>
                  <a:schemeClr val="tx1">
                    <a:lumMod val="65000"/>
                    <a:lumOff val="35000"/>
                  </a:schemeClr>
                </a:solidFill>
              </a:rPr>
              <a:t>Samuel vivia al temple adorant Déu. Va rebre molta gràcia dels homes i de Déu.</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767" y="8209"/>
            <a:ext cx="8146374" cy="5779052"/>
          </a:xfrm>
          <a:prstGeom prst="rect">
            <a:avLst/>
          </a:prstGeom>
          <a:noFill/>
        </p:spPr>
      </p:pic>
    </p:spTree>
    <p:extLst>
      <p:ext uri="{BB962C8B-B14F-4D97-AF65-F5344CB8AC3E}">
        <p14:creationId xmlns:p14="http://schemas.microsoft.com/office/powerpoint/2010/main" val="315828330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3099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2400">
                <a:solidFill>
                  <a:schemeClr val="tx1">
                    <a:lumMod val="65000"/>
                    <a:lumOff val="35000"/>
                  </a:schemeClr>
                </a:solidFill>
              </a:rPr>
              <a:t>El petit Samuel va créixer bé fins a ser un nen petit. Després, més tard, es va convertir en un profeta que va escoltar la veu de Déu.</a:t>
            </a:r>
            <a:endParaRPr xmlns:a="http://schemas.openxmlformats.org/drawingml/2006/main" lang="ko-KR" altLang="en-US" sz="2400">
              <a:solidFill>
                <a:schemeClr val="tx1">
                  <a:lumMod val="65000"/>
                  <a:lumOff val="35000"/>
                </a:schemeClr>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350" y="8209"/>
            <a:ext cx="8182090" cy="5797055"/>
          </a:xfrm>
          <a:prstGeom prst="rect">
            <a:avLst/>
          </a:prstGeom>
          <a:noFill/>
        </p:spPr>
      </p:pic>
    </p:spTree>
    <p:extLst>
      <p:ext uri="{BB962C8B-B14F-4D97-AF65-F5344CB8AC3E}">
        <p14:creationId xmlns:p14="http://schemas.microsoft.com/office/powerpoint/2010/main" val="39926612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32" y="0"/>
            <a:ext cx="8211136" cy="5229200"/>
          </a:xfrm>
          <a:prstGeom prst="rect">
            <a:avLst/>
          </a:prstGeom>
        </p:spPr>
      </p:pic>
      <p:sp>
        <p:nvSpPr>
          <p:cNvPr id="5" name="TextBox 4"/>
          <p:cNvSpPr txBox="1"/>
          <p:nvPr/>
        </p:nvSpPr>
        <p:spPr>
          <a:xfrm>
            <a:off x="90389" y="5229200"/>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2800">
                <a:solidFill>
                  <a:schemeClr val="tx1">
                    <a:lumMod val="65000"/>
                    <a:lumOff val="35000"/>
                  </a:schemeClr>
                </a:solidFill>
              </a:rPr>
              <a:t>Moisès va dir l'ordre de Déu al rei egipci, el faraó. "Això diu el Senyor: Deixeu marxar el meu poble perquè m'adori".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4000">
                <a:solidFill>
                  <a:srgbClr val="FF0000"/>
                </a:solidFill>
              </a:rPr>
              <a:t>Lliçó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3876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808582"/>
            <a:ext cx="8208912" cy="353943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3200">
                <a:solidFill>
                  <a:schemeClr val="tx1">
                    <a:lumMod val="65000"/>
                    <a:lumOff val="35000"/>
                  </a:schemeClr>
                </a:solidFill>
              </a:rPr>
              <a:t>Déu va escoltar tota la pregària d'Hanna, la va recordar i la va respondre completament.</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ca" altLang="ko-KR" sz="3200">
                <a:solidFill>
                  <a:schemeClr val="tx1">
                    <a:lumMod val="65000"/>
                    <a:lumOff val="35000"/>
                  </a:schemeClr>
                </a:solidFill>
              </a:rPr>
              <a:t>Déu està escoltant totes les nostres pregàries.</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ca" altLang="ko-KR" sz="3200">
                <a:solidFill>
                  <a:schemeClr val="tx1">
                    <a:lumMod val="65000"/>
                    <a:lumOff val="35000"/>
                  </a:schemeClr>
                </a:solidFill>
              </a:rPr>
              <a:t>Per tant, hem de pregar</a:t>
            </a:r>
          </a:p>
          <a:p>
            <a:pPr xmlns:a="http://schemas.openxmlformats.org/drawingml/2006/main" algn="ctr"/>
            <a:r xmlns:a="http://schemas.openxmlformats.org/drawingml/2006/main">
              <a:rPr lang="ca" altLang="ko-KR" sz="3200">
                <a:solidFill>
                  <a:schemeClr val="tx1">
                    <a:lumMod val="65000"/>
                    <a:lumOff val="35000"/>
                  </a:schemeClr>
                </a:solidFill>
              </a:rPr>
              <a:t>seriosament i honestament.</a:t>
            </a:r>
          </a:p>
        </p:txBody>
      </p:sp>
    </p:spTree>
    <p:extLst>
      <p:ext uri="{BB962C8B-B14F-4D97-AF65-F5344CB8AC3E}">
        <p14:creationId xmlns:p14="http://schemas.microsoft.com/office/powerpoint/2010/main" val="2530000763"/>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7675" y="23753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3200"/>
              <a:t>Déu?</a:t>
            </a:r>
            <a:r xmlns:a="http://schemas.openxmlformats.org/drawingml/2006/main">
              <a:rPr lang="c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3600">
                <a:solidFill>
                  <a:srgbClr val="C00000"/>
                </a:solidFill>
              </a:rPr>
              <a:t>Déu..</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3600">
                <a:solidFill>
                  <a:schemeClr val="tx1">
                    <a:lumMod val="65000"/>
                    <a:lumOff val="35000"/>
                  </a:schemeClr>
                </a:solidFill>
              </a:rPr>
              <a:t>Déu va escoltar la nostra pregària i va respondre fidelment.</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203778606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4000">
                <a:solidFill>
                  <a:srgbClr val="FF0000"/>
                </a:solidFill>
              </a:rPr>
              <a:t>El d'avui</a:t>
            </a:r>
            <a:r xmlns:a="http://schemas.openxmlformats.org/drawingml/2006/main">
              <a:rPr lang="ca" altLang="en-US" sz="4000">
                <a:solidFill>
                  <a:srgbClr val="FF0000"/>
                </a:solidFill>
              </a:rPr>
              <a:t> </a:t>
            </a:r>
            <a:r xmlns:a="http://schemas.openxmlformats.org/drawingml/2006/main">
              <a:rPr lang="ca" altLang="ko-KR" sz="4000">
                <a:solidFill>
                  <a:srgbClr val="FF0000"/>
                </a:solidFill>
              </a:rPr>
              <a:t>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3600">
                <a:solidFill>
                  <a:schemeClr val="tx1">
                    <a:lumMod val="65000"/>
                    <a:lumOff val="35000"/>
                  </a:schemeClr>
                </a:solidFill>
              </a:rPr>
              <a:t>Per què Hannah estava tan trista?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en-US" sz="2800">
                <a:solidFill>
                  <a:schemeClr val="tx1">
                    <a:lumMod val="65000"/>
                    <a:lumOff val="35000"/>
                  </a:schemeClr>
                </a:solidFill>
              </a:rPr>
              <a:t>① </a:t>
            </a:r>
            <a:r xmlns:a="http://schemas.openxmlformats.org/drawingml/2006/main">
              <a:rPr lang="ca" altLang="ko-KR" sz="2800">
                <a:solidFill>
                  <a:schemeClr val="tx1">
                    <a:lumMod val="65000"/>
                    <a:lumOff val="35000"/>
                  </a:schemeClr>
                </a:solidFill>
              </a:rPr>
              <a:t>per mal de panxa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en-US" sz="2800">
                <a:solidFill>
                  <a:schemeClr val="tx1">
                    <a:lumMod val="65000"/>
                    <a:lumOff val="35000"/>
                  </a:schemeClr>
                </a:solidFill>
              </a:rPr>
              <a:t>② </a:t>
            </a:r>
            <a:r xmlns:a="http://schemas.openxmlformats.org/drawingml/2006/main">
              <a:rPr lang="ca" altLang="ko-KR" sz="2800">
                <a:solidFill>
                  <a:schemeClr val="tx1">
                    <a:lumMod val="65000"/>
                    <a:lumOff val="35000"/>
                  </a:schemeClr>
                </a:solidFill>
              </a:rPr>
              <a:t>perquè no hi ha diners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en-US" sz="2800">
                <a:solidFill>
                  <a:schemeClr val="tx1">
                    <a:lumMod val="65000"/>
                    <a:lumOff val="35000"/>
                  </a:schemeClr>
                </a:solidFill>
              </a:rPr>
              <a:t>③ </a:t>
            </a:r>
            <a:r xmlns:a="http://schemas.openxmlformats.org/drawingml/2006/main">
              <a:rPr lang="ca" altLang="ko-KR" sz="2800">
                <a:solidFill>
                  <a:schemeClr val="tx1">
                    <a:lumMod val="65000"/>
                    <a:lumOff val="35000"/>
                  </a:schemeClr>
                </a:solidFill>
              </a:rPr>
              <a:t>a causa de cap fill</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en-US" sz="2800">
                <a:solidFill>
                  <a:schemeClr val="tx1">
                    <a:lumMod val="65000"/>
                    <a:lumOff val="35000"/>
                  </a:schemeClr>
                </a:solidFill>
              </a:rPr>
              <a:t>④ </a:t>
            </a:r>
            <a:r xmlns:a="http://schemas.openxmlformats.org/drawingml/2006/main">
              <a:rPr lang="ca" altLang="ko-KR" sz="2800">
                <a:solidFill>
                  <a:schemeClr val="tx1">
                    <a:lumMod val="65000"/>
                    <a:lumOff val="35000"/>
                  </a:schemeClr>
                </a:solidFill>
              </a:rPr>
              <a:t>perquè era lletja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en-US" sz="2800">
                <a:solidFill>
                  <a:srgbClr val="FF0000"/>
                </a:solidFill>
              </a:rPr>
              <a:t>③ </a:t>
            </a:r>
            <a:r xmlns:a="http://schemas.openxmlformats.org/drawingml/2006/main">
              <a:rPr lang="ca" altLang="ko-KR" sz="2800">
                <a:solidFill>
                  <a:srgbClr val="FF0000"/>
                </a:solidFill>
              </a:rPr>
              <a:t>a causa de cap fill</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8684400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4000">
                <a:solidFill>
                  <a:srgbClr val="FF0000"/>
                </a:solidFill>
              </a:rPr>
              <a:t>Paraula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3600">
                <a:solidFill>
                  <a:schemeClr val="tx1">
                    <a:lumMod val="65000"/>
                    <a:lumOff val="35000"/>
                  </a:schemeClr>
                </a:solidFill>
              </a:rPr>
              <a:t>I el nen Samuel va anar creixent en estatura i en favor davant el Senyor i amb els homes.</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a" altLang="ko-KR" sz="2800">
                <a:solidFill>
                  <a:schemeClr val="tx1">
                    <a:lumMod val="65000"/>
                    <a:lumOff val="35000"/>
                  </a:schemeClr>
                </a:solidFill>
              </a:rPr>
              <a:t>1 Samuel</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4155876549"/>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31236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b="1">
                <a:solidFill>
                  <a:schemeClr val="tx1">
                    <a:lumMod val="50000"/>
                    <a:lumOff val="50000"/>
                  </a:schemeClr>
                </a:solidFill>
              </a:rPr>
              <a:t>No.</a:t>
            </a:r>
            <a:r xmlns:a="http://schemas.openxmlformats.org/drawingml/2006/main">
              <a:rPr lang="ca" altLang="en-US" b="1">
                <a:solidFill>
                  <a:schemeClr val="tx1">
                    <a:lumMod val="50000"/>
                    <a:lumOff val="50000"/>
                  </a:schemeClr>
                </a:solidFill>
              </a:rPr>
              <a:t> </a:t>
            </a:r>
            <a:r xmlns:a="http://schemas.openxmlformats.org/drawingml/2006/main">
              <a:rPr lang="ca" altLang="ko-KR" b="1">
                <a:solidFill>
                  <a:schemeClr val="tx1">
                    <a:lumMod val="50000"/>
                    <a:lumOff val="50000"/>
                  </a:schemeClr>
                </a:solidFill>
              </a:rPr>
              <a:t>29 Paraula de Déu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1236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4400"/>
              <a:t>Rei Saül, el primer rei d'Israel</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2293804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4000">
                <a:solidFill>
                  <a:srgbClr val="FF0000"/>
                </a:solidFill>
              </a:rPr>
              <a:t>Paraula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3600">
                <a:solidFill>
                  <a:schemeClr val="tx1">
                    <a:lumMod val="65000"/>
                    <a:lumOff val="35000"/>
                  </a:schemeClr>
                </a:solidFill>
              </a:rPr>
              <a:t>El Senyor va respondre: "Escolteu-los i doneu-los un rei". Llavors Samuel va dir als homes d'Israel: "Tothom torne a la seva ciutat".</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a" altLang="ko-KR" sz="2800">
                <a:solidFill>
                  <a:schemeClr val="tx1">
                    <a:lumMod val="65000"/>
                    <a:lumOff val="35000"/>
                  </a:schemeClr>
                </a:solidFill>
              </a:rPr>
              <a:t>1 Samuel</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159858032"/>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85"/>
            <a:ext cx="8183323" cy="5785616"/>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2800">
                <a:solidFill>
                  <a:schemeClr val="tx1">
                    <a:lumMod val="65000"/>
                    <a:lumOff val="35000"/>
                  </a:schemeClr>
                </a:solidFill>
              </a:rPr>
              <a:t>"Necessitem un rei!" El poble d'Israel va demanar que li donés un rei a Samuel.</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698221010"/>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4" y="0"/>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2800">
                <a:solidFill>
                  <a:schemeClr val="tx1">
                    <a:lumMod val="65000"/>
                    <a:lumOff val="35000"/>
                  </a:schemeClr>
                </a:solidFill>
              </a:rPr>
              <a:t>"Els donaré un rei tal com han demanat." Déu va respondre a Samuel.</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1077991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 y="0"/>
            <a:ext cx="9144451" cy="5805264"/>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2800">
                <a:solidFill>
                  <a:schemeClr val="tx1">
                    <a:lumMod val="65000"/>
                    <a:lumOff val="35000"/>
                  </a:schemeClr>
                </a:solidFill>
              </a:rPr>
              <a:t>Déu va enviar Saül a Samuel. Déu va deixar que Samuel li aboqués oli al cap per ser rei d'Israel.</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740023618"/>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2800">
                <a:solidFill>
                  <a:schemeClr val="tx1">
                    <a:lumMod val="65000"/>
                    <a:lumOff val="35000"/>
                  </a:schemeClr>
                </a:solidFill>
              </a:rPr>
              <a:t>"Aquest és el nostre líder, Saül". Samuel va fer saber als israelites que Déu va nomenar Saül com a líder d'Israel.</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80530" y="-171400"/>
            <a:ext cx="9505055" cy="6048672"/>
          </a:xfrm>
          <a:prstGeom prst="rect">
            <a:avLst/>
          </a:prstGeom>
        </p:spPr>
      </p:pic>
    </p:spTree>
    <p:extLst>
      <p:ext uri="{BB962C8B-B14F-4D97-AF65-F5344CB8AC3E}">
        <p14:creationId xmlns:p14="http://schemas.microsoft.com/office/powerpoint/2010/main" val="9543592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2800">
                <a:solidFill>
                  <a:schemeClr val="tx1">
                    <a:lumMod val="65000"/>
                    <a:lumOff val="35000"/>
                  </a:schemeClr>
                </a:solidFill>
              </a:rPr>
              <a:t>"De cap manera! Qui és Déu? Sóc un déu" El faraó ho va negar molt enèrgicament.</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661248"/>
          </a:xfrm>
          <a:prstGeom prst="rect">
            <a:avLst/>
          </a:prstGeom>
        </p:spPr>
      </p:pic>
      <p:sp>
        <p:nvSpPr>
          <p:cNvPr id="5" name="TextBox 4"/>
          <p:cNvSpPr txBox="1"/>
          <p:nvPr/>
        </p:nvSpPr>
        <p:spPr>
          <a:xfrm>
            <a:off x="73274" y="566124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2400">
                <a:solidFill>
                  <a:schemeClr val="tx1">
                    <a:lumMod val="65000"/>
                    <a:lumOff val="35000"/>
                  </a:schemeClr>
                </a:solidFill>
              </a:rPr>
              <a:t>Al principi, Saül va guiar bé els israelites per obeir fidelment la voluntat de Déu. Tanmateix, es va convertir en un mal rei que va trair la voluntat de Déu per la seva arrogància i orgull.</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117763112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45204" y="19652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4000">
                <a:solidFill>
                  <a:srgbClr val="FF0000"/>
                </a:solidFill>
              </a:rPr>
              <a:t>Lliçó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2911" y="6807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76368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3600">
                <a:solidFill>
                  <a:schemeClr val="tx1">
                    <a:lumMod val="65000"/>
                    <a:lumOff val="35000"/>
                  </a:schemeClr>
                </a:solidFill>
              </a:rPr>
              <a:t>Al principi Saül era humil.</a:t>
            </a:r>
          </a:p>
          <a:p>
            <a:pPr xmlns:a="http://schemas.openxmlformats.org/drawingml/2006/main" algn="ctr"/>
            <a:r xmlns:a="http://schemas.openxmlformats.org/drawingml/2006/main">
              <a:rPr lang="ca" altLang="ko-KR" sz="3600">
                <a:solidFill>
                  <a:schemeClr val="tx1">
                    <a:lumMod val="65000"/>
                    <a:lumOff val="35000"/>
                  </a:schemeClr>
                </a:solidFill>
              </a:rPr>
              <a:t>Tanmateix, després de convertir-se en rei,</a:t>
            </a:r>
          </a:p>
          <a:p>
            <a:pPr xmlns:a="http://schemas.openxmlformats.org/drawingml/2006/main" algn="ctr"/>
            <a:r xmlns:a="http://schemas.openxmlformats.org/drawingml/2006/main">
              <a:rPr lang="ca" altLang="ko-KR" sz="3600">
                <a:solidFill>
                  <a:schemeClr val="tx1">
                    <a:lumMod val="65000"/>
                    <a:lumOff val="35000"/>
                  </a:schemeClr>
                </a:solidFill>
              </a:rPr>
              <a:t>ja no va obeir la voluntat de Déu.</a:t>
            </a:r>
          </a:p>
          <a:p>
            <a:pPr xmlns:a="http://schemas.openxmlformats.org/drawingml/2006/main" algn="ctr"/>
            <a:r xmlns:a="http://schemas.openxmlformats.org/drawingml/2006/main">
              <a:rPr lang="ca" altLang="ko-KR" sz="3600">
                <a:solidFill>
                  <a:schemeClr val="tx1">
                    <a:lumMod val="65000"/>
                    <a:lumOff val="35000"/>
                  </a:schemeClr>
                </a:solidFill>
              </a:rPr>
              <a:t>Es va tornar arrogant i cobdícia.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ca" altLang="ko-KR" sz="3600">
                <a:solidFill>
                  <a:schemeClr val="tx1">
                    <a:lumMod val="65000"/>
                    <a:lumOff val="35000"/>
                  </a:schemeClr>
                </a:solidFill>
              </a:rPr>
              <a:t>Has de ser humil contínuament quan el teu Pare Déu t'alça.</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716395422"/>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98428"/>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3200"/>
              <a:t>Déu?</a:t>
            </a:r>
            <a:r xmlns:a="http://schemas.openxmlformats.org/drawingml/2006/main">
              <a:rPr lang="c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3600">
                <a:solidFill>
                  <a:srgbClr val="C00000"/>
                </a:solidFill>
              </a:rPr>
              <a:t>Déu..</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3600">
                <a:solidFill>
                  <a:schemeClr val="tx1">
                    <a:lumMod val="65000"/>
                    <a:lumOff val="35000"/>
                  </a:schemeClr>
                </a:solidFill>
              </a:rPr>
              <a:t>Déu estima els humils,</a:t>
            </a:r>
          </a:p>
          <a:p>
            <a:r xmlns:a="http://schemas.openxmlformats.org/drawingml/2006/main">
              <a:rPr lang="ca" altLang="ko-KR" sz="3600">
                <a:solidFill>
                  <a:schemeClr val="tx1">
                    <a:lumMod val="65000"/>
                    <a:lumOff val="35000"/>
                  </a:schemeClr>
                </a:solidFill>
              </a:rPr>
              <a:t>però rebutja els orgullosos.</a:t>
            </a:r>
          </a:p>
        </p:txBody>
      </p:sp>
    </p:spTree>
    <p:extLst>
      <p:ext uri="{BB962C8B-B14F-4D97-AF65-F5344CB8AC3E}">
        <p14:creationId xmlns:p14="http://schemas.microsoft.com/office/powerpoint/2010/main" val="2097935791"/>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4000">
                <a:solidFill>
                  <a:srgbClr val="FF0000"/>
                </a:solidFill>
              </a:rPr>
              <a:t>Quiz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53167" y="676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6036" y="6414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3600">
                <a:solidFill>
                  <a:schemeClr val="tx1">
                    <a:lumMod val="65000"/>
                    <a:lumOff val="35000"/>
                  </a:schemeClr>
                </a:solidFill>
              </a:rPr>
              <a:t>Què li van demanar els israelites a Samuel?</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en-US" sz="2800">
                <a:solidFill>
                  <a:schemeClr val="tx1">
                    <a:lumMod val="65000"/>
                    <a:lumOff val="35000"/>
                  </a:schemeClr>
                </a:solidFill>
              </a:rPr>
              <a:t>① </a:t>
            </a:r>
            <a:r xmlns:a="http://schemas.openxmlformats.org/drawingml/2006/main">
              <a:rPr lang="ca" altLang="ko-KR" sz="2800">
                <a:solidFill>
                  <a:schemeClr val="tx1">
                    <a:lumMod val="65000"/>
                    <a:lumOff val="35000"/>
                  </a:schemeClr>
                </a:solidFill>
              </a:rPr>
              <a:t>menjar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59532" y="3501366"/>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en-US" sz="2800">
                <a:solidFill>
                  <a:schemeClr val="tx1">
                    <a:lumMod val="65000"/>
                    <a:lumOff val="35000"/>
                  </a:schemeClr>
                </a:solidFill>
              </a:rPr>
              <a:t>② </a:t>
            </a:r>
            <a:r xmlns:a="http://schemas.openxmlformats.org/drawingml/2006/main">
              <a:rPr lang="ca" altLang="ko-KR" sz="2800">
                <a:solidFill>
                  <a:schemeClr val="tx1">
                    <a:lumMod val="65000"/>
                    <a:lumOff val="35000"/>
                  </a:schemeClr>
                </a:solidFill>
              </a:rPr>
              <a:t>rei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en-US" sz="2800">
                <a:solidFill>
                  <a:schemeClr val="tx1">
                    <a:lumMod val="65000"/>
                    <a:lumOff val="35000"/>
                  </a:schemeClr>
                </a:solidFill>
              </a:rPr>
              <a:t>③ </a:t>
            </a:r>
            <a:r xmlns:a="http://schemas.openxmlformats.org/drawingml/2006/main">
              <a:rPr lang="ca" altLang="ko-KR" sz="2800">
                <a:solidFill>
                  <a:schemeClr val="tx1">
                    <a:lumMod val="65000"/>
                    <a:lumOff val="35000"/>
                  </a:schemeClr>
                </a:solidFill>
              </a:rPr>
              <a:t>La Paraula de Déu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en-US" sz="2800">
                <a:solidFill>
                  <a:schemeClr val="tx1">
                    <a:lumMod val="65000"/>
                    <a:lumOff val="35000"/>
                  </a:schemeClr>
                </a:solidFill>
              </a:rPr>
              <a:t>④ </a:t>
            </a:r>
            <a:r xmlns:a="http://schemas.openxmlformats.org/drawingml/2006/main">
              <a:rPr lang="ca" altLang="ko-KR" sz="2800">
                <a:solidFill>
                  <a:schemeClr val="tx1">
                    <a:lumMod val="65000"/>
                    <a:lumOff val="35000"/>
                  </a:schemeClr>
                </a:solidFill>
              </a:rPr>
              <a:t>casa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66935" y="350268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en-US" sz="2800">
                <a:solidFill>
                  <a:srgbClr val="FF0000"/>
                </a:solidFill>
              </a:rPr>
              <a:t>② </a:t>
            </a:r>
            <a:r xmlns:a="http://schemas.openxmlformats.org/drawingml/2006/main">
              <a:rPr lang="ca" altLang="ko-KR" sz="2800">
                <a:solidFill>
                  <a:srgbClr val="FF0000"/>
                </a:solidFill>
              </a:rPr>
              <a:t>rei</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1013534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4000">
                <a:solidFill>
                  <a:srgbClr val="FF0000"/>
                </a:solidFill>
              </a:rPr>
              <a:t>Paraula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3600">
                <a:solidFill>
                  <a:schemeClr val="tx1">
                    <a:lumMod val="65000"/>
                    <a:lumOff val="35000"/>
                  </a:schemeClr>
                </a:solidFill>
              </a:rPr>
              <a:t>El Senyor va respondre: "Escolteu-los i doneu-los un rei". Llavors Samuel va dir als homes d'Israel: "Tothom torne a la seva ciutat".</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a" altLang="ko-KR" sz="2800">
                <a:solidFill>
                  <a:schemeClr val="tx1">
                    <a:lumMod val="65000"/>
                    <a:lumOff val="35000"/>
                  </a:schemeClr>
                </a:solidFill>
              </a:rPr>
              <a:t>1 Samuel</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9745445"/>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b="1">
                <a:solidFill>
                  <a:schemeClr val="tx1">
                    <a:lumMod val="50000"/>
                    <a:lumOff val="50000"/>
                  </a:schemeClr>
                </a:solidFill>
              </a:rPr>
              <a:t>No.</a:t>
            </a:r>
            <a:r xmlns:a="http://schemas.openxmlformats.org/drawingml/2006/main">
              <a:rPr lang="ca" altLang="en-US" b="1">
                <a:solidFill>
                  <a:schemeClr val="tx1">
                    <a:lumMod val="50000"/>
                    <a:lumOff val="50000"/>
                  </a:schemeClr>
                </a:solidFill>
              </a:rPr>
              <a:t> </a:t>
            </a:r>
            <a:r xmlns:a="http://schemas.openxmlformats.org/drawingml/2006/main">
              <a:rPr lang="ca" altLang="ko-KR" b="1">
                <a:solidFill>
                  <a:schemeClr val="tx1">
                    <a:lumMod val="50000"/>
                    <a:lumOff val="50000"/>
                  </a:schemeClr>
                </a:solidFill>
              </a:rPr>
              <a:t>30 La Paraula de Déu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55454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4000"/>
              <a:t>Nen jove, David que va matar Goliat</a:t>
            </a:r>
            <a:r xmlns:a="http://schemas.openxmlformats.org/drawingml/2006/main">
              <a:rPr lang="ca" altLang="en-US" sz="4000"/>
              <a:t> </a:t>
            </a:r>
            <a:endParaRPr xmlns:a="http://schemas.openxmlformats.org/drawingml/2006/main" lang="en-US" altLang="ko-KR" sz="4000"/>
          </a:p>
          <a:p>
            <a:pPr algn="ctr"/>
            <a:endParaRPr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110" y="1201791"/>
            <a:ext cx="5075890" cy="4967048"/>
          </a:xfrm>
          <a:prstGeom prst="rect">
            <a:avLst/>
          </a:prstGeom>
        </p:spPr>
      </p:pic>
    </p:spTree>
    <p:extLst>
      <p:ext uri="{BB962C8B-B14F-4D97-AF65-F5344CB8AC3E}">
        <p14:creationId xmlns:p14="http://schemas.microsoft.com/office/powerpoint/2010/main" val="187032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4000">
                <a:solidFill>
                  <a:srgbClr val="FF0000"/>
                </a:solidFill>
              </a:rPr>
              <a:t>Paraula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3600">
                <a:solidFill>
                  <a:schemeClr val="tx1">
                    <a:lumMod val="65000"/>
                    <a:lumOff val="35000"/>
                  </a:schemeClr>
                </a:solidFill>
              </a:rPr>
              <a:t>David va dir al filisteu: "Vés contra mi amb espasa, llança i javelina, però jo vinc contra tu en nom del Senyor Totpoderós, el Déu dels exèrcits d'Israel, a qui has desafiat.</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a" altLang="ko-KR" sz="2800">
                <a:solidFill>
                  <a:schemeClr val="tx1">
                    <a:lumMod val="65000"/>
                    <a:lumOff val="35000"/>
                  </a:schemeClr>
                </a:solidFill>
              </a:rPr>
              <a:t>1 Samuel</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55172561"/>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2500">
                <a:solidFill>
                  <a:schemeClr val="tx1">
                    <a:lumMod val="65000"/>
                    <a:lumOff val="35000"/>
                  </a:schemeClr>
                </a:solidFill>
              </a:rPr>
              <a:t>Al campament dels filisteus hi havia un soldat gegant anomenat Goliat. Va insultar el nom de Déu iniciant una baralla.</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96" y="-1531"/>
            <a:ext cx="8299301" cy="5878803"/>
          </a:xfrm>
          <a:prstGeom prst="rect">
            <a:avLst/>
          </a:prstGeom>
        </p:spPr>
      </p:pic>
    </p:spTree>
    <p:extLst>
      <p:ext uri="{BB962C8B-B14F-4D97-AF65-F5344CB8AC3E}">
        <p14:creationId xmlns:p14="http://schemas.microsoft.com/office/powerpoint/2010/main" val="54398381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657671"/>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2400">
                <a:solidFill>
                  <a:schemeClr val="tx1">
                    <a:lumMod val="65000"/>
                    <a:lumOff val="35000"/>
                  </a:schemeClr>
                </a:solidFill>
              </a:rPr>
              <a:t>Ningú s'atrevia a lluitar contra ell perquè l'aterrava.</a:t>
            </a:r>
          </a:p>
          <a:p>
            <a:r xmlns:a="http://schemas.openxmlformats.org/drawingml/2006/main">
              <a:rPr lang="ca" altLang="ko-KR" sz="2400">
                <a:solidFill>
                  <a:schemeClr val="tx1">
                    <a:lumMod val="65000"/>
                    <a:lumOff val="35000"/>
                  </a:schemeClr>
                </a:solidFill>
              </a:rPr>
              <a:t>En aquell temps, David va dir al rei Saül: «Aniré a lluitar contra ell».</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0"/>
            <a:ext cx="8316416" cy="5517232"/>
          </a:xfrm>
          <a:prstGeom prst="rect">
            <a:avLst/>
          </a:prstGeom>
        </p:spPr>
      </p:pic>
    </p:spTree>
    <p:extLst>
      <p:ext uri="{BB962C8B-B14F-4D97-AF65-F5344CB8AC3E}">
        <p14:creationId xmlns:p14="http://schemas.microsoft.com/office/powerpoint/2010/main" val="4018256506"/>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2800">
                <a:solidFill>
                  <a:schemeClr val="tx1">
                    <a:lumMod val="65000"/>
                    <a:lumOff val="35000"/>
                  </a:schemeClr>
                </a:solidFill>
              </a:rPr>
              <a:t>"Puc derrotar-lo si Déu està amb mi".</a:t>
            </a:r>
          </a:p>
          <a:p>
            <a:r xmlns:a="http://schemas.openxmlformats.org/drawingml/2006/main">
              <a:rPr lang="ca" altLang="ko-KR" sz="2800">
                <a:solidFill>
                  <a:schemeClr val="tx1">
                    <a:lumMod val="65000"/>
                    <a:lumOff val="35000"/>
                  </a:schemeClr>
                </a:solidFill>
              </a:rPr>
              <a:t>David es va acostar a Goliat amb cinc pedres llises.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57" y="116632"/>
            <a:ext cx="7939268" cy="5760640"/>
          </a:xfrm>
          <a:prstGeom prst="rect">
            <a:avLst/>
          </a:prstGeom>
        </p:spPr>
      </p:pic>
    </p:spTree>
    <p:extLst>
      <p:ext uri="{BB962C8B-B14F-4D97-AF65-F5344CB8AC3E}">
        <p14:creationId xmlns:p14="http://schemas.microsoft.com/office/powerpoint/2010/main" val="41347320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211639" cy="5805264"/>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2800">
                <a:solidFill>
                  <a:schemeClr val="tx1">
                    <a:lumMod val="65000"/>
                    <a:lumOff val="35000"/>
                  </a:schemeClr>
                </a:solidFill>
              </a:rPr>
              <a:t>Moisès va pregar a Déu. "Senyor, si us plau, fes-me saber què faràs a partir d'ara".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805264"/>
            <a:ext cx="9054634"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2500">
                <a:solidFill>
                  <a:schemeClr val="tx1">
                    <a:lumMod val="65000"/>
                    <a:lumOff val="35000"/>
                  </a:schemeClr>
                </a:solidFill>
              </a:rPr>
              <a:t>David va dir a Goliat que va venir contra ell amb espasa i llança. "Jo lluito contra vosaltres en el nom de Jahveh Déu!"</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90962"/>
            <a:ext cx="7956376" cy="5428243"/>
          </a:xfrm>
          <a:prstGeom prst="rect">
            <a:avLst/>
          </a:prstGeom>
        </p:spPr>
      </p:pic>
    </p:spTree>
    <p:extLst>
      <p:ext uri="{BB962C8B-B14F-4D97-AF65-F5344CB8AC3E}">
        <p14:creationId xmlns:p14="http://schemas.microsoft.com/office/powerpoint/2010/main" val="378525555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2600">
                <a:solidFill>
                  <a:schemeClr val="tx1">
                    <a:lumMod val="65000"/>
                    <a:lumOff val="35000"/>
                  </a:schemeClr>
                </a:solidFill>
              </a:rPr>
              <a:t>David va llançar una pedra i va colpejar Goliat al front.</a:t>
            </a:r>
          </a:p>
          <a:p>
            <a:r xmlns:a="http://schemas.openxmlformats.org/drawingml/2006/main">
              <a:rPr lang="ca" altLang="ko-KR" sz="2600">
                <a:solidFill>
                  <a:schemeClr val="tx1">
                    <a:lumMod val="65000"/>
                    <a:lumOff val="35000"/>
                  </a:schemeClr>
                </a:solidFill>
              </a:rPr>
              <a:t>David va guanyar aquesta batalla amb l'ajuda de Déu.</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4" y="0"/>
            <a:ext cx="9144000" cy="5805264"/>
          </a:xfrm>
          <a:prstGeom prst="rect">
            <a:avLst/>
          </a:prstGeom>
        </p:spPr>
      </p:pic>
    </p:spTree>
    <p:extLst>
      <p:ext uri="{BB962C8B-B14F-4D97-AF65-F5344CB8AC3E}">
        <p14:creationId xmlns:p14="http://schemas.microsoft.com/office/powerpoint/2010/main" val="691559526"/>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4000">
                <a:solidFill>
                  <a:srgbClr val="FF0000"/>
                </a:solidFill>
              </a:rPr>
              <a:t>Lliçó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0313" y="10902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245" y="9712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3200">
                <a:solidFill>
                  <a:schemeClr val="tx1">
                    <a:lumMod val="65000"/>
                    <a:lumOff val="35000"/>
                  </a:schemeClr>
                </a:solidFill>
              </a:rPr>
              <a:t>Els soldats d'Israel tenien por</a:t>
            </a:r>
            <a:r xmlns:a="http://schemas.openxmlformats.org/drawingml/2006/main">
              <a:rPr lang="ca" altLang="en-US" sz="3200">
                <a:solidFill>
                  <a:schemeClr val="tx1">
                    <a:lumMod val="65000"/>
                    <a:lumOff val="35000"/>
                  </a:schemeClr>
                </a:solidFill>
              </a:rPr>
              <a:t> </a:t>
            </a:r>
            <a:r xmlns:a="http://schemas.openxmlformats.org/drawingml/2006/main">
              <a:rPr lang="ca" altLang="ko-KR" sz="3200">
                <a:solidFill>
                  <a:schemeClr val="tx1">
                    <a:lumMod val="65000"/>
                    <a:lumOff val="35000"/>
                  </a:schemeClr>
                </a:solidFill>
              </a:rPr>
              <a:t>del gegant Goliat. Li tenien por.</a:t>
            </a:r>
          </a:p>
          <a:p>
            <a:pPr xmlns:a="http://schemas.openxmlformats.org/drawingml/2006/main" algn="ctr"/>
            <a:r xmlns:a="http://schemas.openxmlformats.org/drawingml/2006/main">
              <a:rPr lang="ca" altLang="ko-KR" sz="3200">
                <a:solidFill>
                  <a:schemeClr val="tx1">
                    <a:lumMod val="65000"/>
                    <a:lumOff val="35000"/>
                  </a:schemeClr>
                </a:solidFill>
              </a:rPr>
              <a:t>Tanmateix, David, que creia en la protecció de Déu, va lluitar contra ell amb valentia i el va derrotar.</a:t>
            </a:r>
          </a:p>
          <a:p>
            <a:pPr xmlns:a="http://schemas.openxmlformats.org/drawingml/2006/main" algn="ctr"/>
            <a:r xmlns:a="http://schemas.openxmlformats.org/drawingml/2006/main">
              <a:rPr lang="ca" altLang="ko-KR" sz="3200">
                <a:solidFill>
                  <a:schemeClr val="tx1">
                    <a:lumMod val="65000"/>
                    <a:lumOff val="35000"/>
                  </a:schemeClr>
                </a:solidFill>
              </a:rPr>
              <a:t>Hem de creure que Déu sempre ens protegeix. Podem tenir coratge creient que Déu ens protegirà en qualsevol circumstància.</a:t>
            </a:r>
          </a:p>
          <a:p>
            <a:pPr xmlns:a="http://schemas.openxmlformats.org/drawingml/2006/main" algn="ctr"/>
            <a:r xmlns:a="http://schemas.openxmlformats.org/drawingml/2006/main">
              <a:rPr lang="ca" altLang="ko-KR" sz="3200">
                <a:solidFill>
                  <a:schemeClr val="tx1">
                    <a:lumMod val="65000"/>
                    <a:lumOff val="35000"/>
                  </a:schemeClr>
                </a:solidFill>
              </a:rPr>
              <a:t>El coratge que prové de la creença en Déu pot vèncer qualsevol por.</a:t>
            </a:r>
          </a:p>
        </p:txBody>
      </p:sp>
    </p:spTree>
    <p:extLst>
      <p:ext uri="{BB962C8B-B14F-4D97-AF65-F5344CB8AC3E}">
        <p14:creationId xmlns:p14="http://schemas.microsoft.com/office/powerpoint/2010/main" val="1323667482"/>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1418"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3200"/>
              <a:t>Déu?</a:t>
            </a:r>
            <a:r xmlns:a="http://schemas.openxmlformats.org/drawingml/2006/main">
              <a:rPr lang="c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4224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68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3600">
                <a:solidFill>
                  <a:srgbClr val="C00000"/>
                </a:solidFill>
              </a:rPr>
              <a:t>Déu..</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3600">
                <a:solidFill>
                  <a:schemeClr val="tx1">
                    <a:lumMod val="65000"/>
                    <a:lumOff val="35000"/>
                  </a:schemeClr>
                </a:solidFill>
              </a:rPr>
              <a:t>Déu dóna la victòria als qui lluiten per Ell.</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880413288"/>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09200" y="218022"/>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4000"/>
              <a:t>Quiz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31" y="627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896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3600">
                <a:solidFill>
                  <a:schemeClr val="tx1">
                    <a:lumMod val="65000"/>
                    <a:lumOff val="35000"/>
                  </a:schemeClr>
                </a:solidFill>
              </a:rPr>
              <a:t>Què va ser el que David va llançar a Goliat?</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en-US" sz="2800">
                <a:solidFill>
                  <a:schemeClr val="tx1">
                    <a:lumMod val="65000"/>
                    <a:lumOff val="35000"/>
                  </a:schemeClr>
                </a:solidFill>
              </a:rPr>
              <a:t>① </a:t>
            </a:r>
            <a:r xmlns:a="http://schemas.openxmlformats.org/drawingml/2006/main">
              <a:rPr lang="ca" altLang="ko-KR" sz="2800">
                <a:solidFill>
                  <a:schemeClr val="tx1">
                    <a:lumMod val="65000"/>
                    <a:lumOff val="35000"/>
                  </a:schemeClr>
                </a:solidFill>
              </a:rPr>
              <a:t>espasa</a:t>
            </a: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en-US" sz="2800">
                <a:solidFill>
                  <a:schemeClr val="tx1">
                    <a:lumMod val="65000"/>
                    <a:lumOff val="35000"/>
                  </a:schemeClr>
                </a:solidFill>
              </a:rPr>
              <a:t>② </a:t>
            </a:r>
            <a:r xmlns:a="http://schemas.openxmlformats.org/drawingml/2006/main">
              <a:rPr lang="ca" altLang="ko-KR" sz="2800">
                <a:solidFill>
                  <a:schemeClr val="tx1">
                    <a:lumMod val="65000"/>
                    <a:lumOff val="35000"/>
                  </a:schemeClr>
                </a:solidFill>
              </a:rPr>
              <a:t>llança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en-US" sz="2800">
                <a:solidFill>
                  <a:schemeClr val="tx1">
                    <a:lumMod val="65000"/>
                    <a:lumOff val="35000"/>
                  </a:schemeClr>
                </a:solidFill>
              </a:rPr>
              <a:t>③ </a:t>
            </a:r>
            <a:r xmlns:a="http://schemas.openxmlformats.org/drawingml/2006/main">
              <a:rPr lang="ca" altLang="ko-KR" sz="2800">
                <a:solidFill>
                  <a:schemeClr val="tx1">
                    <a:lumMod val="65000"/>
                    <a:lumOff val="35000"/>
                  </a:schemeClr>
                </a:solidFill>
              </a:rPr>
              <a:t>pedra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en-US" sz="2800">
                <a:solidFill>
                  <a:schemeClr val="tx1">
                    <a:lumMod val="65000"/>
                    <a:lumOff val="35000"/>
                  </a:schemeClr>
                </a:solidFill>
              </a:rPr>
              <a:t>④ </a:t>
            </a:r>
            <a:r xmlns:a="http://schemas.openxmlformats.org/drawingml/2006/main">
              <a:rPr lang="ca" altLang="ko-KR" sz="2800">
                <a:solidFill>
                  <a:schemeClr val="tx1">
                    <a:lumMod val="65000"/>
                    <a:lumOff val="35000"/>
                  </a:schemeClr>
                </a:solidFill>
              </a:rPr>
              <a:t>escut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en-US" sz="2800">
                <a:solidFill>
                  <a:srgbClr val="FF0000"/>
                </a:solidFill>
              </a:rPr>
              <a:t>③ </a:t>
            </a:r>
            <a:r xmlns:a="http://schemas.openxmlformats.org/drawingml/2006/main">
              <a:rPr lang="ca" altLang="ko-KR" sz="2800">
                <a:solidFill>
                  <a:srgbClr val="FF0000"/>
                </a:solidFill>
              </a:rPr>
              <a:t>pedra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7725033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4000">
                <a:solidFill>
                  <a:srgbClr val="FF0000"/>
                </a:solidFill>
              </a:rPr>
              <a:t>Paraula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3600">
                <a:solidFill>
                  <a:schemeClr val="tx1">
                    <a:lumMod val="65000"/>
                    <a:lumOff val="35000"/>
                  </a:schemeClr>
                </a:solidFill>
              </a:rPr>
              <a:t>David va dir al filisteu: "Vés contra mi amb espasa, llança i javelina, però jo vinc contra tu en nom del Senyor Totpoderós, el Déu dels exèrcits d'Israel, a qui has desafiat.</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a" altLang="ko-KR" sz="2800">
                <a:solidFill>
                  <a:schemeClr val="tx1">
                    <a:lumMod val="65000"/>
                    <a:lumOff val="35000"/>
                  </a:schemeClr>
                </a:solidFill>
              </a:rPr>
              <a:t>1 Samuel</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8710274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6" y="-14569"/>
            <a:ext cx="8232247" cy="5171761"/>
          </a:xfrm>
          <a:prstGeom prst="rect">
            <a:avLst/>
          </a:prstGeom>
        </p:spPr>
      </p:pic>
      <p:sp>
        <p:nvSpPr>
          <p:cNvPr id="4" name="TextBox 3"/>
          <p:cNvSpPr txBox="1"/>
          <p:nvPr/>
        </p:nvSpPr>
        <p:spPr>
          <a:xfrm>
            <a:off x="89366" y="5373216"/>
            <a:ext cx="9054634" cy="13388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2700">
                <a:solidFill>
                  <a:schemeClr val="tx1">
                    <a:lumMod val="65000"/>
                    <a:lumOff val="35000"/>
                  </a:schemeClr>
                </a:solidFill>
              </a:rPr>
              <a:t>Déu va fer caure deu desastres sobre tota la terra d'Egipte. El poble egipci i el faraó han arribat a saber qui és el veritable Déu.</a:t>
            </a:r>
            <a:endParaRPr xmlns:a="http://schemas.openxmlformats.org/drawingml/2006/main" lang="ko-KR" altLang="en-US" sz="27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3"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2800">
                <a:solidFill>
                  <a:schemeClr val="tx1">
                    <a:lumMod val="65000"/>
                    <a:lumOff val="35000"/>
                  </a:schemeClr>
                </a:solidFill>
              </a:rPr>
              <a:t>"Moisès, surt d'Egipte amb tots els teus israelites ara mateix". El faraó no va tenir més remei que deixar-los anar.</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4000">
                <a:solidFill>
                  <a:srgbClr val="FF0000"/>
                </a:solidFill>
              </a:rPr>
              <a:t>Lliçó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51126" y="544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41136" y="878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3600">
                <a:solidFill>
                  <a:schemeClr val="tx1">
                    <a:lumMod val="65000"/>
                    <a:lumOff val="35000"/>
                  </a:schemeClr>
                </a:solidFill>
              </a:rPr>
              <a:t>El faraó va pensar que era el més fort en ignorar Déu.</a:t>
            </a:r>
            <a:r xmlns:a="http://schemas.openxmlformats.org/drawingml/2006/main">
              <a:rPr lang="ca"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a:p>
            <a:pPr xmlns:a="http://schemas.openxmlformats.org/drawingml/2006/main" algn="ctr"/>
            <a:r xmlns:a="http://schemas.openxmlformats.org/drawingml/2006/main">
              <a:rPr lang="ca" altLang="ko-KR" sz="3600">
                <a:solidFill>
                  <a:schemeClr val="tx1">
                    <a:lumMod val="65000"/>
                    <a:lumOff val="35000"/>
                  </a:schemeClr>
                </a:solidFill>
              </a:rPr>
              <a:t>Per tant, va haver de patir grans desastres.</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ca" altLang="ko-KR" sz="3600">
                <a:solidFill>
                  <a:schemeClr val="tx1">
                    <a:lumMod val="65000"/>
                    <a:lumOff val="35000"/>
                  </a:schemeClr>
                </a:solidFill>
              </a:rPr>
              <a:t>Hem de confessar que Déu és el Totpoderós, no nosaltres.</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ca" altLang="ko-KR" sz="4000">
                <a:solidFill>
                  <a:srgbClr val="FF0000"/>
                </a:solidFill>
              </a:rPr>
              <a:t>Paraula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ca" altLang="ko-KR" sz="3600">
                <a:solidFill>
                  <a:schemeClr val="tx1">
                    <a:lumMod val="65000"/>
                    <a:lumOff val="35000"/>
                  </a:schemeClr>
                </a:solidFill>
              </a:rPr>
              <a:t>Quan el Senyor va veure que havia anat a mirar, Déu el va cridar</a:t>
            </a:r>
          </a:p>
          <a:p>
            <a:r xmlns:a="http://schemas.openxmlformats.org/drawingml/2006/main">
              <a:rPr lang="ca" altLang="ko-KR" sz="3600">
                <a:solidFill>
                  <a:schemeClr val="tx1">
                    <a:lumMod val="65000"/>
                    <a:lumOff val="35000"/>
                  </a:schemeClr>
                </a:solidFill>
              </a:rPr>
              <a:t>des de dins la mata,</a:t>
            </a:r>
          </a:p>
          <a:p>
            <a:r xmlns:a="http://schemas.openxmlformats.org/drawingml/2006/main">
              <a:rPr lang="ca" altLang="ko-KR" sz="3600">
                <a:solidFill>
                  <a:schemeClr val="tx1">
                    <a:lumMod val="65000"/>
                    <a:lumOff val="35000"/>
                  </a:schemeClr>
                </a:solidFill>
              </a:rPr>
              <a:t>"Moisès! Moisès!" I Moisès va dir: "Aquí sóc".</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ca" altLang="ko-KR" sz="2800">
                <a:solidFill>
                  <a:schemeClr val="tx1">
                    <a:lumMod val="65000"/>
                    <a:lumOff val="35000"/>
                  </a:schemeClr>
                </a:solidFill>
              </a:rPr>
              <a:t>Èxode</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3200"/>
              <a:t>Déu?</a:t>
            </a:r>
            <a:r xmlns:a="http://schemas.openxmlformats.org/drawingml/2006/main">
              <a:rPr lang="c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3600">
                <a:solidFill>
                  <a:srgbClr val="C00000"/>
                </a:solidFill>
              </a:rPr>
              <a:t>Déu..</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3600">
                <a:solidFill>
                  <a:schemeClr val="tx1">
                    <a:lumMod val="65000"/>
                    <a:lumOff val="35000"/>
                  </a:schemeClr>
                </a:solidFill>
              </a:rPr>
              <a:t>Déu és diferent dels ídols o d'altres falsos déus.</a:t>
            </a:r>
          </a:p>
          <a:p>
            <a:r xmlns:a="http://schemas.openxmlformats.org/drawingml/2006/main">
              <a:rPr lang="ca" altLang="ko-KR" sz="3600">
                <a:solidFill>
                  <a:schemeClr val="tx1">
                    <a:lumMod val="65000"/>
                    <a:lumOff val="35000"/>
                  </a:schemeClr>
                </a:solidFill>
              </a:rPr>
              <a:t>Déu és viu i treballa amb el seu poder poderós.</a:t>
            </a:r>
          </a:p>
        </p:txBody>
      </p:sp>
    </p:spTree>
    <p:extLst>
      <p:ext uri="{BB962C8B-B14F-4D97-AF65-F5344CB8AC3E}">
        <p14:creationId xmlns:p14="http://schemas.microsoft.com/office/powerpoint/2010/main" val="323739911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4000">
                <a:solidFill>
                  <a:srgbClr val="FF0000"/>
                </a:solidFill>
              </a:rPr>
              <a:t>Quiz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984551"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105592"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3600">
                <a:solidFill>
                  <a:schemeClr val="tx1">
                    <a:lumMod val="65000"/>
                    <a:lumOff val="35000"/>
                  </a:schemeClr>
                </a:solidFill>
              </a:rPr>
              <a:t>Quants desastres va fer caure Déu sobre Egipte?</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en-US" sz="2800">
                <a:solidFill>
                  <a:schemeClr val="tx1">
                    <a:lumMod val="65000"/>
                    <a:lumOff val="35000"/>
                  </a:schemeClr>
                </a:solidFill>
              </a:rPr>
              <a:t>① </a:t>
            </a:r>
            <a:r xmlns:a="http://schemas.openxmlformats.org/drawingml/2006/main">
              <a:rPr lang="ca" altLang="ko-KR" sz="2800">
                <a:solidFill>
                  <a:schemeClr val="tx1">
                    <a:lumMod val="65000"/>
                    <a:lumOff val="35000"/>
                  </a:schemeClr>
                </a:solidFill>
              </a:rPr>
              <a:t>cinc</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en-US" sz="2800">
                <a:solidFill>
                  <a:schemeClr val="tx1">
                    <a:lumMod val="65000"/>
                    <a:lumOff val="35000"/>
                  </a:schemeClr>
                </a:solidFill>
              </a:rPr>
              <a:t>② </a:t>
            </a:r>
            <a:r xmlns:a="http://schemas.openxmlformats.org/drawingml/2006/main">
              <a:rPr lang="ca" altLang="ko-KR" sz="2800">
                <a:solidFill>
                  <a:schemeClr val="tx1">
                    <a:lumMod val="65000"/>
                    <a:lumOff val="35000"/>
                  </a:schemeClr>
                </a:solidFill>
              </a:rPr>
              <a:t>set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en-US" sz="2800">
                <a:solidFill>
                  <a:schemeClr val="tx1">
                    <a:lumMod val="65000"/>
                    <a:lumOff val="35000"/>
                  </a:schemeClr>
                </a:solidFill>
              </a:rPr>
              <a:t>③ </a:t>
            </a:r>
            <a:r xmlns:a="http://schemas.openxmlformats.org/drawingml/2006/main">
              <a:rPr lang="ca" altLang="ko-KR" sz="2800">
                <a:solidFill>
                  <a:schemeClr val="tx1">
                    <a:lumMod val="65000"/>
                    <a:lumOff val="35000"/>
                  </a:schemeClr>
                </a:solidFill>
              </a:rPr>
              <a:t>dotze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en-US" sz="2800">
                <a:solidFill>
                  <a:schemeClr val="tx1">
                    <a:lumMod val="65000"/>
                    <a:lumOff val="35000"/>
                  </a:schemeClr>
                </a:solidFill>
              </a:rPr>
              <a:t>④ </a:t>
            </a:r>
            <a:r xmlns:a="http://schemas.openxmlformats.org/drawingml/2006/main">
              <a:rPr lang="ca" altLang="ko-KR" sz="2800">
                <a:solidFill>
                  <a:schemeClr val="tx1">
                    <a:lumMod val="65000"/>
                    <a:lumOff val="35000"/>
                  </a:schemeClr>
                </a:solidFill>
              </a:rPr>
              <a:t>deu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en-US" sz="2800">
                <a:solidFill>
                  <a:srgbClr val="FF0000"/>
                </a:solidFill>
              </a:rPr>
              <a:t>④ </a:t>
            </a:r>
            <a:r xmlns:a="http://schemas.openxmlformats.org/drawingml/2006/main">
              <a:rPr lang="ca" altLang="ko-KR" sz="2800">
                <a:solidFill>
                  <a:srgbClr val="FF0000"/>
                </a:solidFill>
              </a:rPr>
              <a:t>deu</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4000">
                <a:solidFill>
                  <a:srgbClr val="FF0000"/>
                </a:solidFill>
              </a:rPr>
              <a:t>Paraula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ca" altLang="ko-KR" sz="3600">
                <a:solidFill>
                  <a:schemeClr val="tx1">
                    <a:lumMod val="65000"/>
                    <a:lumOff val="35000"/>
                  </a:schemeClr>
                </a:solidFill>
              </a:rPr>
              <a:t>I els egipcis sabran que jo sóc el Senyor quan estiré la mà contra Egipte i en trauré els israelites.</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a" altLang="ko-KR" sz="2800">
                <a:solidFill>
                  <a:schemeClr val="tx1">
                    <a:lumMod val="65000"/>
                    <a:lumOff val="35000"/>
                  </a:schemeClr>
                </a:solidFill>
              </a:rPr>
              <a:t>Èxode</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5269815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b="1">
                <a:solidFill>
                  <a:schemeClr val="tx1">
                    <a:lumMod val="50000"/>
                    <a:lumOff val="50000"/>
                  </a:schemeClr>
                </a:solidFill>
              </a:rPr>
              <a:t>NO. 18</a:t>
            </a:r>
            <a:r xmlns:a="http://schemas.openxmlformats.org/drawingml/2006/main">
              <a:rPr lang="ca" altLang="en-US" b="1">
                <a:solidFill>
                  <a:schemeClr val="tx1">
                    <a:lumMod val="50000"/>
                    <a:lumOff val="50000"/>
                  </a:schemeClr>
                </a:solidFill>
              </a:rPr>
              <a:t> </a:t>
            </a:r>
            <a:r xmlns:a="http://schemas.openxmlformats.org/drawingml/2006/main">
              <a:rPr lang="ca" altLang="ko-KR" b="1">
                <a:solidFill>
                  <a:schemeClr val="tx1">
                    <a:lumMod val="50000"/>
                    <a:lumOff val="50000"/>
                  </a:schemeClr>
                </a:solidFill>
              </a:rPr>
              <a:t>La Paraula de Déu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1202" y="3679303"/>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4400"/>
              <a:t>Un pilar de núvol</a:t>
            </a:r>
          </a:p>
          <a:p>
            <a:pPr xmlns:a="http://schemas.openxmlformats.org/drawingml/2006/main" algn="ctr"/>
            <a:r xmlns:a="http://schemas.openxmlformats.org/drawingml/2006/main">
              <a:rPr lang="ca" altLang="ko-KR" sz="4400"/>
              <a:t>i Un pilar de foc</a:t>
            </a:r>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4000">
                <a:solidFill>
                  <a:srgbClr val="FF0000"/>
                </a:solidFill>
              </a:rPr>
              <a:t>Paraula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3600">
                <a:solidFill>
                  <a:schemeClr val="tx1">
                    <a:lumMod val="65000"/>
                    <a:lumOff val="35000"/>
                  </a:schemeClr>
                </a:solidFill>
              </a:rPr>
              <a:t>El Senyor els avançava de dia en una columna de núvol per guiar-los en el seu camí i de nit en una columna de foc per il·luminar-los, perquè poguessin viatjar de dia o de nit.</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a" altLang="ko-KR" sz="2800">
                <a:solidFill>
                  <a:schemeClr val="tx1">
                    <a:lumMod val="65000"/>
                    <a:lumOff val="35000"/>
                  </a:schemeClr>
                </a:solidFill>
              </a:rPr>
              <a:t>Èxode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
            <a:ext cx="8183323" cy="5373216"/>
          </a:xfrm>
          <a:prstGeom prst="rect">
            <a:avLst/>
          </a:prstGeom>
        </p:spPr>
      </p:pic>
      <p:sp>
        <p:nvSpPr>
          <p:cNvPr id="5" name="TextBox 4"/>
          <p:cNvSpPr txBox="1"/>
          <p:nvPr/>
        </p:nvSpPr>
        <p:spPr>
          <a:xfrm>
            <a:off x="34404" y="5157192"/>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2800">
                <a:solidFill>
                  <a:schemeClr val="tx1">
                    <a:lumMod val="65000"/>
                    <a:lumOff val="35000"/>
                  </a:schemeClr>
                </a:solidFill>
              </a:rPr>
              <a:t>El poble israelita va viure a Egipte durant 430 anys. Van sortir d'Egipte per tornar a la terra promesa, Canaan, al final dels 430 anys.</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72" y="65243"/>
            <a:ext cx="8232456" cy="5445224"/>
          </a:xfrm>
          <a:prstGeom prst="rect">
            <a:avLst/>
          </a:prstGeom>
        </p:spPr>
      </p:pic>
      <p:sp>
        <p:nvSpPr>
          <p:cNvPr id="5" name="TextBox 4"/>
          <p:cNvSpPr txBox="1"/>
          <p:nvPr/>
        </p:nvSpPr>
        <p:spPr>
          <a:xfrm>
            <a:off x="26102" y="5661248"/>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2800">
                <a:solidFill>
                  <a:schemeClr val="tx1">
                    <a:lumMod val="65000"/>
                    <a:lumOff val="35000"/>
                  </a:schemeClr>
                </a:solidFill>
              </a:rPr>
              <a:t>"Com podem aconseguir el camí correcte?", "I si ens trobem amb gent dolenta pel camí?" Es van preocupar molt.</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8" y="10009"/>
            <a:ext cx="9113750" cy="5785245"/>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2800">
                <a:solidFill>
                  <a:schemeClr val="tx1">
                    <a:lumMod val="65000"/>
                    <a:lumOff val="35000"/>
                  </a:schemeClr>
                </a:solidFill>
              </a:rPr>
              <a:t>En aquell moment, Déu els va mostrar proves que els guiava. Era el pilar de núvol.</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2800">
                <a:solidFill>
                  <a:schemeClr val="tx1">
                    <a:lumMod val="65000"/>
                    <a:lumOff val="35000"/>
                  </a:schemeClr>
                </a:solidFill>
              </a:rPr>
              <a:t>A la nit, es va convertir en el pilar de foc. Així Déu els va guiar nit i dia.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4030"/>
            <a:ext cx="9127908" cy="5828792"/>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973"/>
            <a:ext cx="8183323" cy="5462198"/>
          </a:xfrm>
          <a:prstGeom prst="rect">
            <a:avLst/>
          </a:prstGeom>
        </p:spPr>
      </p:pic>
      <p:sp>
        <p:nvSpPr>
          <p:cNvPr id="5" name="TextBox 4"/>
          <p:cNvSpPr txBox="1"/>
          <p:nvPr/>
        </p:nvSpPr>
        <p:spPr>
          <a:xfrm>
            <a:off x="90389" y="530120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2400">
                <a:solidFill>
                  <a:schemeClr val="tx1">
                    <a:lumMod val="65000"/>
                    <a:lumOff val="35000"/>
                  </a:schemeClr>
                </a:solidFill>
              </a:rPr>
              <a:t>"No tenim por, perquè Déu és amb nosaltres!" Els israelites van donar gràcies a Déu per haver-los guiat amb la columna de núvol i la columna de foc.</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27871247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29200"/>
            <a:ext cx="8963222" cy="1384995"/>
          </a:xfrm>
          <a:prstGeom prst="rect">
            <a:avLst/>
          </a:prstGeom>
          <a:noFill/>
        </p:spPr>
        <p:txBody>
          <a:bodyPr wrap="square" rtlCol="0">
            <a:spAutoFit/>
          </a:bodyPr>
          <a:lstStyle/>
          <a:p>
            <a:r xmlns:a="http://schemas.openxmlformats.org/drawingml/2006/main">
              <a:rPr lang="ca" altLang="ko-KR" sz="2800">
                <a:solidFill>
                  <a:schemeClr val="tx1">
                    <a:lumMod val="65000"/>
                    <a:lumOff val="35000"/>
                  </a:schemeClr>
                </a:solidFill>
              </a:rPr>
              <a:t>Un dia, quan Moisès va veure un egipci que apallissava un israelita, es va enfadar, es va posar del costat del seu poble i va matar l'egipci.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69" y="-1"/>
            <a:ext cx="7982461" cy="5301209"/>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4000">
                <a:solidFill>
                  <a:srgbClr val="FF0000"/>
                </a:solidFill>
              </a:rPr>
              <a:t>El d'avui</a:t>
            </a:r>
            <a:r xmlns:a="http://schemas.openxmlformats.org/drawingml/2006/main">
              <a:rPr lang="ca" altLang="en-US" sz="4000">
                <a:solidFill>
                  <a:srgbClr val="FF0000"/>
                </a:solidFill>
              </a:rPr>
              <a:t> </a:t>
            </a:r>
            <a:r xmlns:a="http://schemas.openxmlformats.org/drawingml/2006/main">
              <a:rPr lang="ca" altLang="ko-KR" sz="4000">
                <a:solidFill>
                  <a:srgbClr val="FF0000"/>
                </a:solidFill>
              </a:rPr>
              <a:t>lliçó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1643"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3600">
                <a:solidFill>
                  <a:schemeClr val="tx1">
                    <a:lumMod val="65000"/>
                    <a:lumOff val="35000"/>
                  </a:schemeClr>
                </a:solidFill>
              </a:rPr>
              <a:t>Quan molts israelites van creuar un desert perillós, Déu els va mostrar proves que els va guiar i protegir amb el pilar de núvol i el pilar de foc.</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ca" altLang="ko-KR" sz="3600">
                <a:solidFill>
                  <a:schemeClr val="tx1">
                    <a:lumMod val="65000"/>
                    <a:lumOff val="35000"/>
                  </a:schemeClr>
                </a:solidFill>
              </a:rPr>
              <a:t>Ara, Déu està amb mi i em protegeix. Donem gràcies a Déu.</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3200"/>
              <a:t>Déu?</a:t>
            </a:r>
            <a:r xmlns:a="http://schemas.openxmlformats.org/drawingml/2006/main">
              <a:rPr lang="c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3600">
                <a:solidFill>
                  <a:srgbClr val="C00000"/>
                </a:solidFill>
              </a:rPr>
              <a:t>Déu..</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3600">
                <a:solidFill>
                  <a:schemeClr val="tx1">
                    <a:lumMod val="65000"/>
                    <a:lumOff val="35000"/>
                  </a:schemeClr>
                </a:solidFill>
              </a:rPr>
              <a:t>Déu està sempre amb nosaltres.</a:t>
            </a:r>
          </a:p>
          <a:p>
            <a:r xmlns:a="http://schemas.openxmlformats.org/drawingml/2006/main">
              <a:rPr lang="ca" altLang="ko-KR" sz="3600">
                <a:solidFill>
                  <a:schemeClr val="tx1">
                    <a:lumMod val="65000"/>
                    <a:lumOff val="35000"/>
                  </a:schemeClr>
                </a:solidFill>
              </a:rPr>
              <a:t>I ens protegeix nit i dia.</a:t>
            </a:r>
          </a:p>
        </p:txBody>
      </p:sp>
    </p:spTree>
    <p:extLst>
      <p:ext uri="{BB962C8B-B14F-4D97-AF65-F5344CB8AC3E}">
        <p14:creationId xmlns:p14="http://schemas.microsoft.com/office/powerpoint/2010/main" val="32373991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4000">
                <a:solidFill>
                  <a:srgbClr val="FF0000"/>
                </a:solidFill>
              </a:rPr>
              <a:t>Quiz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5426" y="8200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1288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3600">
                <a:solidFill>
                  <a:schemeClr val="tx1">
                    <a:lumMod val="65000"/>
                    <a:lumOff val="35000"/>
                  </a:schemeClr>
                </a:solidFill>
              </a:rPr>
              <a:t>Quan els israelites van marxar d'Egipte, amb què els va guiar Déu?</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en-US" sz="2800">
                <a:solidFill>
                  <a:schemeClr val="tx1">
                    <a:lumMod val="65000"/>
                    <a:lumOff val="35000"/>
                  </a:schemeClr>
                </a:solidFill>
              </a:rPr>
              <a:t>① </a:t>
            </a:r>
            <a:r xmlns:a="http://schemas.openxmlformats.org/drawingml/2006/main">
              <a:rPr lang="ca" altLang="ko-KR" sz="2800">
                <a:solidFill>
                  <a:schemeClr val="tx1">
                    <a:lumMod val="65000"/>
                    <a:lumOff val="35000"/>
                  </a:schemeClr>
                </a:solidFill>
              </a:rPr>
              <a:t>el pilar de núvol i el pilar de foc</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en-US" sz="2800">
                <a:solidFill>
                  <a:schemeClr val="tx1">
                    <a:lumMod val="65000"/>
                    <a:lumOff val="35000"/>
                  </a:schemeClr>
                </a:solidFill>
              </a:rPr>
              <a:t>② </a:t>
            </a:r>
            <a:r xmlns:a="http://schemas.openxmlformats.org/drawingml/2006/main">
              <a:rPr lang="ca" altLang="ko-KR" sz="2800">
                <a:solidFill>
                  <a:schemeClr val="tx1">
                    <a:lumMod val="65000"/>
                    <a:lumOff val="35000"/>
                  </a:schemeClr>
                </a:solidFill>
              </a:rPr>
              <a:t>ocells i peixos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en-US" sz="2800">
                <a:solidFill>
                  <a:schemeClr val="tx1">
                    <a:lumMod val="65000"/>
                    <a:lumOff val="35000"/>
                  </a:schemeClr>
                </a:solidFill>
              </a:rPr>
              <a:t>③ </a:t>
            </a:r>
            <a:r xmlns:a="http://schemas.openxmlformats.org/drawingml/2006/main">
              <a:rPr lang="ca" altLang="ko-KR" sz="2800">
                <a:solidFill>
                  <a:schemeClr val="tx1">
                    <a:lumMod val="65000"/>
                    <a:lumOff val="35000"/>
                  </a:schemeClr>
                </a:solidFill>
              </a:rPr>
              <a:t>sol i lluna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en-US" sz="2800">
                <a:solidFill>
                  <a:schemeClr val="tx1">
                    <a:lumMod val="65000"/>
                    <a:lumOff val="35000"/>
                  </a:schemeClr>
                </a:solidFill>
              </a:rPr>
              <a:t>④ </a:t>
            </a:r>
            <a:r xmlns:a="http://schemas.openxmlformats.org/drawingml/2006/main">
              <a:rPr lang="ca" altLang="ko-KR" sz="2800">
                <a:solidFill>
                  <a:schemeClr val="tx1">
                    <a:lumMod val="65000"/>
                    <a:lumOff val="35000"/>
                  </a:schemeClr>
                </a:solidFill>
              </a:rPr>
              <a:t>gos i gat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en-US" sz="2800">
                <a:solidFill>
                  <a:srgbClr val="FF0000"/>
                </a:solidFill>
              </a:rPr>
              <a:t>① </a:t>
            </a:r>
            <a:r xmlns:a="http://schemas.openxmlformats.org/drawingml/2006/main">
              <a:rPr lang="ca" altLang="ko-KR" sz="2800">
                <a:solidFill>
                  <a:srgbClr val="FF0000"/>
                </a:solidFill>
              </a:rPr>
              <a:t>el pilar de núvol i el pilar de foc</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4000">
                <a:solidFill>
                  <a:srgbClr val="FF0000"/>
                </a:solidFill>
              </a:rPr>
              <a:t>Paraula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3600">
                <a:solidFill>
                  <a:schemeClr val="tx1">
                    <a:lumMod val="65000"/>
                    <a:lumOff val="35000"/>
                  </a:schemeClr>
                </a:solidFill>
              </a:rPr>
              <a:t>El Senyor els avançava de dia en una columna de núvol per guiar-los en el seu camí i de nit en una columna de foc per il·luminar-los, perquè poguessin viatjar de dia o de nit.</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a" altLang="ko-KR" sz="2800">
                <a:solidFill>
                  <a:schemeClr val="tx1">
                    <a:lumMod val="65000"/>
                    <a:lumOff val="35000"/>
                  </a:schemeClr>
                </a:solidFill>
              </a:rPr>
              <a:t>Èxode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90492136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eo\Desktop\bk\구약\080 copy.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10626" y="1340769"/>
            <a:ext cx="5044008" cy="49685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b="1">
                <a:solidFill>
                  <a:schemeClr val="tx1">
                    <a:lumMod val="50000"/>
                    <a:lumOff val="50000"/>
                  </a:schemeClr>
                </a:solidFill>
              </a:rPr>
              <a:t>Núm. 19 La Paraula de Déu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202" y="3788212"/>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64487" y="5529431"/>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34778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4400"/>
              <a:t>Israelites travessant el mar dividit en terra sec</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4000">
                <a:solidFill>
                  <a:srgbClr val="FF0000"/>
                </a:solidFill>
              </a:rPr>
              <a:t>Paraula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3600">
                <a:solidFill>
                  <a:schemeClr val="tx1">
                    <a:lumMod val="65000"/>
                    <a:lumOff val="35000"/>
                  </a:schemeClr>
                </a:solidFill>
              </a:rPr>
              <a:t>Llavors Moisès va estendre la mà sobre el mar, i tota aquella nit el Senyor va fer retrocedir el mar amb un fort vent de llevant i el va convertir en terra seca. Les aigües es van dividir,</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a" altLang="ko-KR" sz="2800">
                <a:solidFill>
                  <a:schemeClr val="tx1">
                    <a:lumMod val="65000"/>
                    <a:lumOff val="35000"/>
                  </a:schemeClr>
                </a:solidFill>
              </a:rPr>
              <a:t>Èxode</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14:</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05264"/>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2800">
                <a:solidFill>
                  <a:schemeClr val="tx1">
                    <a:lumMod val="65000"/>
                    <a:lumOff val="35000"/>
                  </a:schemeClr>
                </a:solidFill>
              </a:rPr>
              <a:t>Moisès i els israelites es van trobar amb el mar Roig camí de Canaan.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8"/>
          </a:xfrm>
          <a:prstGeom prst="rect">
            <a:avLst/>
          </a:prstGeom>
        </p:spPr>
      </p:pic>
      <p:sp>
        <p:nvSpPr>
          <p:cNvPr id="5" name="TextBox 4"/>
          <p:cNvSpPr txBox="1"/>
          <p:nvPr/>
        </p:nvSpPr>
        <p:spPr>
          <a:xfrm>
            <a:off x="73274" y="5877272"/>
            <a:ext cx="8963222"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2800">
                <a:solidFill>
                  <a:schemeClr val="tx1">
                    <a:lumMod val="65000"/>
                    <a:lumOff val="35000"/>
                  </a:schemeClr>
                </a:solidFill>
              </a:rPr>
              <a:t>Egipte va perseguir els israelites per tornar-los a atrapar.</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11816" cy="5517232"/>
          </a:xfrm>
          <a:prstGeom prst="rect">
            <a:avLst/>
          </a:prstGeom>
        </p:spPr>
      </p:pic>
      <p:sp>
        <p:nvSpPr>
          <p:cNvPr id="4" name="TextBox 3"/>
          <p:cNvSpPr txBox="1"/>
          <p:nvPr/>
        </p:nvSpPr>
        <p:spPr>
          <a:xfrm>
            <a:off x="73274" y="550237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2800">
                <a:solidFill>
                  <a:schemeClr val="tx1">
                    <a:lumMod val="65000"/>
                    <a:lumOff val="35000"/>
                  </a:schemeClr>
                </a:solidFill>
              </a:rPr>
              <a:t>Aleshores, va passar una cosa meravellosa! Déu va deixar que el mar Roig es divideixi i que els israelites travessin per terra seca.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 y="-14569"/>
            <a:ext cx="9144000" cy="5315777"/>
          </a:xfrm>
          <a:prstGeom prst="rect">
            <a:avLst/>
          </a:prstGeom>
        </p:spPr>
      </p:pic>
      <p:sp>
        <p:nvSpPr>
          <p:cNvPr id="4" name="TextBox 3"/>
          <p:cNvSpPr txBox="1"/>
          <p:nvPr/>
        </p:nvSpPr>
        <p:spPr>
          <a:xfrm>
            <a:off x="114518" y="545984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2800">
                <a:solidFill>
                  <a:schemeClr val="tx1">
                    <a:lumMod val="65000"/>
                    <a:lumOff val="35000"/>
                  </a:schemeClr>
                </a:solidFill>
              </a:rPr>
              <a:t>Els soldats egipcis els van perseguir, però el mar va tornar enrere, tots els soldats egipcis van ser inundats al mar. Cap d'ells va sobreviure.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05"/>
            <a:ext cx="9252520" cy="5402321"/>
          </a:xfrm>
          <a:prstGeom prst="rect">
            <a:avLst/>
          </a:prstGeom>
        </p:spPr>
      </p:pic>
      <p:sp>
        <p:nvSpPr>
          <p:cNvPr id="5" name="TextBox 4"/>
          <p:cNvSpPr txBox="1"/>
          <p:nvPr/>
        </p:nvSpPr>
        <p:spPr>
          <a:xfrm>
            <a:off x="90389" y="5477544"/>
            <a:ext cx="8963222" cy="1384995"/>
          </a:xfrm>
          <a:prstGeom prst="rect">
            <a:avLst/>
          </a:prstGeom>
          <a:noFill/>
        </p:spPr>
        <p:txBody>
          <a:bodyPr wrap="square" rtlCol="0">
            <a:spAutoFit/>
          </a:bodyPr>
          <a:lstStyle/>
          <a:p>
            <a:r xmlns:a="http://schemas.openxmlformats.org/drawingml/2006/main">
              <a:rPr lang="ca" altLang="ko-KR" sz="2800">
                <a:solidFill>
                  <a:schemeClr val="tx1">
                    <a:lumMod val="65000"/>
                    <a:lumOff val="35000"/>
                  </a:schemeClr>
                </a:solidFill>
              </a:rPr>
              <a:t>Quan el faraó va saber això, Moisès va tenir por d'ell i va fugir del palau d'Egipte i se'n va anar a viure al desert de Madian.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2800">
                <a:solidFill>
                  <a:schemeClr val="tx1">
                    <a:lumMod val="65000"/>
                    <a:lumOff val="35000"/>
                  </a:schemeClr>
                </a:solidFill>
              </a:rPr>
              <a:t>Donem gràcies a Déu per salvar-nos! Tots els israelites cantaven cançons alegres amb gran plaer.</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4000">
                <a:solidFill>
                  <a:srgbClr val="FF0000"/>
                </a:solidFill>
              </a:rPr>
              <a:t>Lliçó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18196" y="6856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3600">
                <a:solidFill>
                  <a:schemeClr val="tx1">
                    <a:lumMod val="65000"/>
                    <a:lumOff val="35000"/>
                  </a:schemeClr>
                </a:solidFill>
              </a:rPr>
              <a:t>Déu va salvar els israelites de la seva situació desesperada.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ca" altLang="ko-KR" sz="3600">
                <a:solidFill>
                  <a:schemeClr val="tx1">
                    <a:lumMod val="65000"/>
                    <a:lumOff val="35000"/>
                  </a:schemeClr>
                </a:solidFill>
              </a:rPr>
              <a:t>Jo també estava en la situació de morir a causa del pecat, però Déu va enviar Jesús per salvar-me!</a:t>
            </a:r>
          </a:p>
          <a:p>
            <a:pPr xmlns:a="http://schemas.openxmlformats.org/drawingml/2006/main" algn="ctr"/>
            <a:r xmlns:a="http://schemas.openxmlformats.org/drawingml/2006/main">
              <a:rPr lang="ca" altLang="ko-KR" sz="3600">
                <a:solidFill>
                  <a:schemeClr val="tx1">
                    <a:lumMod val="65000"/>
                    <a:lumOff val="35000"/>
                  </a:schemeClr>
                </a:solidFill>
              </a:rPr>
              <a:t>Déu em va salvar de la mort eterna!</a:t>
            </a:r>
          </a:p>
          <a:p>
            <a:pPr xmlns:a="http://schemas.openxmlformats.org/drawingml/2006/main" algn="ctr"/>
            <a:r xmlns:a="http://schemas.openxmlformats.org/drawingml/2006/main">
              <a:rPr lang="ca" altLang="ko-KR" sz="3600">
                <a:solidFill>
                  <a:schemeClr val="tx1">
                    <a:lumMod val="65000"/>
                    <a:lumOff val="35000"/>
                  </a:schemeClr>
                </a:solidFill>
              </a:rPr>
              <a:t>Oh, Déu Pare, moltes gràcies!</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3200"/>
              <a:t>Déu és?</a:t>
            </a:r>
            <a:r xmlns:a="http://schemas.openxmlformats.org/drawingml/2006/main">
              <a:rPr lang="c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3600">
                <a:solidFill>
                  <a:srgbClr val="C00000"/>
                </a:solidFill>
              </a:rPr>
              <a:t>Déu.</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3600">
                <a:solidFill>
                  <a:schemeClr val="tx1">
                    <a:lumMod val="65000"/>
                    <a:lumOff val="35000"/>
                  </a:schemeClr>
                </a:solidFill>
              </a:rPr>
              <a:t>Déu és el nostre salvador que salva el seu poble d'una manera meravellosa.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4000">
                <a:solidFill>
                  <a:srgbClr val="FF0000"/>
                </a:solidFill>
              </a:rPr>
              <a:t>Quiz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4507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3600">
                <a:solidFill>
                  <a:schemeClr val="tx1">
                    <a:lumMod val="65000"/>
                    <a:lumOff val="35000"/>
                  </a:schemeClr>
                </a:solidFill>
              </a:rPr>
              <a:t>Com van creuar els israelites el mar Roig?</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en-US" sz="2800">
                <a:solidFill>
                  <a:schemeClr val="tx1">
                    <a:lumMod val="65000"/>
                    <a:lumOff val="35000"/>
                  </a:schemeClr>
                </a:solidFill>
              </a:rPr>
              <a:t>① </a:t>
            </a:r>
            <a:r xmlns:a="http://schemas.openxmlformats.org/drawingml/2006/main">
              <a:rPr lang="ca" altLang="ko-KR" sz="2800">
                <a:solidFill>
                  <a:schemeClr val="tx1">
                    <a:lumMod val="65000"/>
                    <a:lumOff val="35000"/>
                  </a:schemeClr>
                </a:solidFill>
              </a:rPr>
              <a:t>Déu els va enviar un gran vaixell.</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en-US" sz="2800">
                <a:solidFill>
                  <a:schemeClr val="tx1">
                    <a:lumMod val="65000"/>
                    <a:lumOff val="35000"/>
                  </a:schemeClr>
                </a:solidFill>
              </a:rPr>
              <a:t>② </a:t>
            </a:r>
            <a:r xmlns:a="http://schemas.openxmlformats.org/drawingml/2006/main">
              <a:rPr lang="ca" altLang="ko-KR" sz="2800">
                <a:solidFill>
                  <a:schemeClr val="tx1">
                    <a:lumMod val="65000"/>
                    <a:lumOff val="35000"/>
                  </a:schemeClr>
                </a:solidFill>
              </a:rPr>
              <a:t>Déu els va deixar caminar sobre l'aigua del mar.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en-US" sz="2800">
                <a:solidFill>
                  <a:schemeClr val="tx1">
                    <a:lumMod val="65000"/>
                    <a:lumOff val="35000"/>
                  </a:schemeClr>
                </a:solidFill>
              </a:rPr>
              <a:t>③ </a:t>
            </a:r>
            <a:r xmlns:a="http://schemas.openxmlformats.org/drawingml/2006/main">
              <a:rPr lang="ca" altLang="ko-KR" sz="2800">
                <a:solidFill>
                  <a:schemeClr val="tx1">
                    <a:lumMod val="65000"/>
                    <a:lumOff val="35000"/>
                  </a:schemeClr>
                </a:solidFill>
              </a:rPr>
              <a:t>Déu va dividir el mar Roig i els va deixar caminar</a:t>
            </a:r>
          </a:p>
          <a:p>
            <a:r xmlns:a="http://schemas.openxmlformats.org/drawingml/2006/main">
              <a:rPr lang="ca" altLang="ko-KR" sz="2800">
                <a:solidFill>
                  <a:schemeClr val="tx1">
                    <a:lumMod val="65000"/>
                    <a:lumOff val="35000"/>
                  </a:schemeClr>
                </a:solidFill>
              </a:rPr>
              <a:t>el sòl sec.</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30044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en-US" sz="2800">
                <a:solidFill>
                  <a:schemeClr val="tx1">
                    <a:lumMod val="65000"/>
                    <a:lumOff val="35000"/>
                  </a:schemeClr>
                </a:solidFill>
              </a:rPr>
              <a:t>④ </a:t>
            </a:r>
            <a:r xmlns:a="http://schemas.openxmlformats.org/drawingml/2006/main">
              <a:rPr lang="ca" altLang="ko-KR" sz="2800">
                <a:solidFill>
                  <a:schemeClr val="tx1">
                    <a:lumMod val="65000"/>
                    <a:lumOff val="35000"/>
                  </a:schemeClr>
                </a:solidFill>
              </a:rPr>
              <a:t>Déu els va deixar volar sobre el mar.</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5471"/>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en-US" sz="2800">
                <a:solidFill>
                  <a:srgbClr val="FF0000"/>
                </a:solidFill>
              </a:rPr>
              <a:t>③ </a:t>
            </a:r>
            <a:r xmlns:a="http://schemas.openxmlformats.org/drawingml/2006/main">
              <a:rPr lang="ca" altLang="ko-KR" sz="2800">
                <a:solidFill>
                  <a:srgbClr val="FF0000"/>
                </a:solidFill>
              </a:rPr>
              <a:t>Déu va dividir el mar Roig i els va deixar caminar</a:t>
            </a:r>
          </a:p>
          <a:p>
            <a:r xmlns:a="http://schemas.openxmlformats.org/drawingml/2006/main">
              <a:rPr lang="ca" altLang="ko-KR" sz="2800">
                <a:solidFill>
                  <a:srgbClr val="FF0000"/>
                </a:solidFill>
              </a:rPr>
              <a:t>el sòl sec.</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4000">
                <a:solidFill>
                  <a:srgbClr val="FF0000"/>
                </a:solidFill>
              </a:rPr>
              <a:t>Paraula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3600">
                <a:solidFill>
                  <a:schemeClr val="tx1">
                    <a:lumMod val="65000"/>
                    <a:lumOff val="35000"/>
                  </a:schemeClr>
                </a:solidFill>
              </a:rPr>
              <a:t>Llavors Moisès va estendre la mà sobre el mar, i tota aquella nit el Senyor va fer retrocedir el mar amb un fort vent de llevant i el va convertir en terra seca. Les aigües es van dividir,</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a" altLang="ko-KR" sz="2800">
                <a:solidFill>
                  <a:schemeClr val="tx1">
                    <a:lumMod val="65000"/>
                    <a:lumOff val="35000"/>
                  </a:schemeClr>
                </a:solidFill>
              </a:rPr>
              <a:t>Èxode</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14:</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3365213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b="1">
                <a:solidFill>
                  <a:schemeClr val="tx1">
                    <a:lumMod val="50000"/>
                    <a:lumOff val="50000"/>
                  </a:schemeClr>
                </a:solidFill>
              </a:rPr>
              <a:t>Núm. 20 La Paraula de Déu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3600"/>
              <a:t>Déu que va deixar caure la carn</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617"/>
            <a:ext cx="5364088" cy="3792407"/>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4000">
                <a:solidFill>
                  <a:srgbClr val="FF0000"/>
                </a:solidFill>
              </a:rPr>
              <a:t>Paraula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58763"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3600">
                <a:solidFill>
                  <a:schemeClr val="bg1">
                    <a:lumMod val="50000"/>
                  </a:schemeClr>
                </a:solidFill>
              </a:rPr>
              <a:t>He sentit la murmuració dels israelites. Digues-los: "Al capvespre menjareu carn, i al matí us fareu de pa; i sabràs que jo sóc el Senyor, el teu Déu".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a" altLang="ko-KR" sz="2800">
                <a:solidFill>
                  <a:schemeClr val="tx1">
                    <a:lumMod val="65000"/>
                    <a:lumOff val="35000"/>
                  </a:schemeClr>
                </a:solidFill>
              </a:rPr>
              <a:t>Èxode</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2800">
                <a:solidFill>
                  <a:schemeClr val="tx1">
                    <a:lumMod val="65000"/>
                    <a:lumOff val="35000"/>
                  </a:schemeClr>
                </a:solidFill>
              </a:rPr>
              <a:t>Els israelites no tenien menjar al desert. Llavors van murmurar contra Moisès i Déu.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62" y="12941"/>
            <a:ext cx="8294675" cy="5864332"/>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2800">
                <a:solidFill>
                  <a:schemeClr val="tx1">
                    <a:lumMod val="65000"/>
                    <a:lumOff val="35000"/>
                  </a:schemeClr>
                </a:solidFill>
              </a:rPr>
              <a:t>Llavors el Senyor va dir a Moisès. "Deixaré menjar del cel per a tu".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0" y="0"/>
            <a:ext cx="8312978" cy="5877272"/>
          </a:xfrm>
          <a:prstGeom prst="rect">
            <a:avLst/>
          </a:prstGeom>
        </p:spPr>
      </p:pic>
    </p:spTree>
    <p:extLst>
      <p:ext uri="{BB962C8B-B14F-4D97-AF65-F5344CB8AC3E}">
        <p14:creationId xmlns:p14="http://schemas.microsoft.com/office/powerpoint/2010/main" val="303008548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2800">
                <a:solidFill>
                  <a:schemeClr val="tx1">
                    <a:lumMod val="65000"/>
                    <a:lumOff val="35000"/>
                  </a:schemeClr>
                </a:solidFill>
              </a:rPr>
              <a:t>Al matí, van aparèixer flocs prims com la gelada al terra del desert.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44000" cy="5696744"/>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p>
            <a:r xmlns:a="http://schemas.openxmlformats.org/drawingml/2006/main">
              <a:rPr lang="ca" altLang="ko-KR" sz="2800">
                <a:solidFill>
                  <a:schemeClr val="tx1">
                    <a:lumMod val="65000"/>
                    <a:lumOff val="35000"/>
                  </a:schemeClr>
                </a:solidFill>
              </a:rPr>
              <a:t>Moisès va viure com a pastor durant 40 anys i al final va arribar als 80 anys.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92" y="-11699"/>
            <a:ext cx="8335008" cy="5892480"/>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301208"/>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2800">
                <a:solidFill>
                  <a:schemeClr val="tx1">
                    <a:lumMod val="65000"/>
                    <a:lumOff val="35000"/>
                  </a:schemeClr>
                </a:solidFill>
              </a:rPr>
              <a:t>Al vespre, les guatlles es van acostar sobre ells i van caure i van cobrir el campament. Els van recollir, els van cuinar i els van menjar. Ni tan sols es van morir de gana al desert.</a:t>
            </a:r>
            <a:endParaRPr xmlns:a="http://schemas.openxmlformats.org/drawingml/2006/main" lang="ko-KR" altLang="en-US" sz="2800">
              <a:solidFill>
                <a:schemeClr val="tx1">
                  <a:lumMod val="65000"/>
                  <a:lumOff val="35000"/>
                </a:schemeClr>
              </a:solidFill>
            </a:endParaRPr>
          </a:p>
        </p:txBody>
      </p:sp>
      <p:pic>
        <p:nvPicPr>
          <p:cNvPr id="2054" name="Picture 6" descr="http://thumbs.dreamstime.com/z/many-birds-flying-sky-silhouettes-pigeons-motion-blur-isolated-white-36555473.jpg"/>
          <p:cNvPicPr>
            <a:picLocks noChangeAspect="1" noChangeArrowheads="1"/>
          </p:cNvPicPr>
          <p:nvPr/>
        </p:nvPicPr>
        <p:blipFill>
          <a:blip r:embed="rId2">
            <a:extLst>
              <a:ext uri="{28A0092B-C50C-407E-A947-70E740481C1C}">
                <a14:useLocalDpi xmlns:a14="http://schemas.microsoft.com/office/drawing/2010/main" val="0"/>
              </a:ext>
            </a:extLst>
          </a:blip>
          <a:srcRect b="9874"/>
          <a:stretch>
            <a:fillRect/>
          </a:stretch>
        </p:blipFill>
        <p:spPr bwMode="auto">
          <a:xfrm>
            <a:off x="0" y="1"/>
            <a:ext cx="9144000" cy="494116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rcRect t="30137"/>
          <a:stretch>
            <a:fillRect/>
          </a:stretch>
        </p:blipFill>
        <p:spPr>
          <a:xfrm>
            <a:off x="3707904" y="2470585"/>
            <a:ext cx="5323754" cy="2629555"/>
          </a:xfrm>
          <a:prstGeom prst="rect">
            <a:avLst/>
          </a:prstGeom>
        </p:spPr>
      </p:pic>
    </p:spTree>
    <p:extLst>
      <p:ext uri="{BB962C8B-B14F-4D97-AF65-F5344CB8AC3E}">
        <p14:creationId xmlns:p14="http://schemas.microsoft.com/office/powerpoint/2010/main" val="160805030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05264"/>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2600">
                <a:solidFill>
                  <a:schemeClr val="tx1">
                    <a:lumMod val="65000"/>
                    <a:lumOff val="35000"/>
                  </a:schemeClr>
                </a:solidFill>
              </a:rPr>
              <a:t>"Gràcies, Déu!" Moisès i els israelites estaven sorpresos del poder totpoderós de Déu.</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74" y="0"/>
            <a:ext cx="8083959" cy="5715000"/>
          </a:xfrm>
          <a:prstGeom prst="rect">
            <a:avLst/>
          </a:prstGeom>
        </p:spPr>
      </p:pic>
    </p:spTree>
    <p:extLst>
      <p:ext uri="{BB962C8B-B14F-4D97-AF65-F5344CB8AC3E}">
        <p14:creationId xmlns:p14="http://schemas.microsoft.com/office/powerpoint/2010/main" val="126941731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4000">
                <a:solidFill>
                  <a:srgbClr val="FF0000"/>
                </a:solidFill>
              </a:rPr>
              <a:t>Lliçó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312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330890"/>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3600">
                <a:solidFill>
                  <a:schemeClr val="tx1">
                    <a:lumMod val="65000"/>
                    <a:lumOff val="35000"/>
                  </a:schemeClr>
                </a:solidFill>
              </a:rPr>
              <a:t>Déu va proporcionar al seu poble menjar diari d'una manera sorprenent i el seu poder totpoderós fins i tot al desert on no en van trobar cap.</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ca" altLang="ko-KR" sz="3600">
                <a:solidFill>
                  <a:schemeClr val="tx1">
                    <a:lumMod val="65000"/>
                    <a:lumOff val="35000"/>
                  </a:schemeClr>
                </a:solidFill>
              </a:rPr>
              <a:t>Creiem que Déu ens proporcionarà fidelment les nostres necessitats amb el seu meravellós camí.</a:t>
            </a:r>
          </a:p>
        </p:txBody>
      </p:sp>
    </p:spTree>
    <p:extLst>
      <p:ext uri="{BB962C8B-B14F-4D97-AF65-F5344CB8AC3E}">
        <p14:creationId xmlns:p14="http://schemas.microsoft.com/office/powerpoint/2010/main" val="348530847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3268" y="206953"/>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3200"/>
              <a:t>Déu és?</a:t>
            </a:r>
            <a:r xmlns:a="http://schemas.openxmlformats.org/drawingml/2006/main">
              <a:rPr lang="c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3600">
                <a:solidFill>
                  <a:srgbClr val="C00000"/>
                </a:solidFill>
              </a:rPr>
              <a:t>Déu..</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3600">
                <a:solidFill>
                  <a:schemeClr val="tx1">
                    <a:lumMod val="65000"/>
                    <a:lumOff val="35000"/>
                  </a:schemeClr>
                </a:solidFill>
              </a:rPr>
              <a:t>És un Déu meravellós que coneix les nostres necessitats per endavant i els proporciona la seva manera sorprenent.</a:t>
            </a:r>
          </a:p>
          <a:p>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4000">
                <a:solidFill>
                  <a:srgbClr val="FF0000"/>
                </a:solidFill>
              </a:rPr>
              <a:t>Quiz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79495" y="6146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194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3600">
                <a:solidFill>
                  <a:schemeClr val="tx1">
                    <a:lumMod val="65000"/>
                    <a:lumOff val="35000"/>
                  </a:schemeClr>
                </a:solidFill>
              </a:rPr>
              <a:t>Què va proporcionar Déu per al seu poble famolenc?</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en-US" sz="2800">
                <a:solidFill>
                  <a:schemeClr val="tx1">
                    <a:lumMod val="65000"/>
                    <a:lumOff val="35000"/>
                  </a:schemeClr>
                </a:solidFill>
              </a:rPr>
              <a:t>① </a:t>
            </a:r>
            <a:r xmlns:a="http://schemas.openxmlformats.org/drawingml/2006/main">
              <a:rPr lang="ca" altLang="ko-KR" sz="2800">
                <a:solidFill>
                  <a:schemeClr val="tx1">
                    <a:lumMod val="65000"/>
                    <a:lumOff val="35000"/>
                  </a:schemeClr>
                </a:solidFill>
              </a:rPr>
              <a:t>Mana i guatlla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en-US" sz="2800">
                <a:solidFill>
                  <a:schemeClr val="tx1">
                    <a:lumMod val="65000"/>
                    <a:lumOff val="35000"/>
                  </a:schemeClr>
                </a:solidFill>
              </a:rPr>
              <a:t>② </a:t>
            </a:r>
            <a:r xmlns:a="http://schemas.openxmlformats.org/drawingml/2006/main">
              <a:rPr lang="ca" altLang="ko-KR" sz="2800">
                <a:solidFill>
                  <a:schemeClr val="tx1">
                    <a:lumMod val="65000"/>
                    <a:lumOff val="35000"/>
                  </a:schemeClr>
                </a:solidFill>
              </a:rPr>
              <a:t>Pa i llet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en-US" sz="2800">
                <a:solidFill>
                  <a:schemeClr val="tx1">
                    <a:lumMod val="65000"/>
                    <a:lumOff val="35000"/>
                  </a:schemeClr>
                </a:solidFill>
              </a:rPr>
              <a:t>③ </a:t>
            </a:r>
            <a:r xmlns:a="http://schemas.openxmlformats.org/drawingml/2006/main">
              <a:rPr lang="ca" altLang="ko-KR" sz="2800">
                <a:solidFill>
                  <a:schemeClr val="tx1">
                    <a:lumMod val="65000"/>
                    <a:lumOff val="35000"/>
                  </a:schemeClr>
                </a:solidFill>
              </a:rPr>
              <a:t>Carn i aigua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en-US" sz="2800">
                <a:solidFill>
                  <a:schemeClr val="tx1">
                    <a:lumMod val="65000"/>
                    <a:lumOff val="35000"/>
                  </a:schemeClr>
                </a:solidFill>
              </a:rPr>
              <a:t>④ </a:t>
            </a:r>
            <a:r xmlns:a="http://schemas.openxmlformats.org/drawingml/2006/main">
              <a:rPr lang="ca" altLang="ko-KR" sz="2800">
                <a:solidFill>
                  <a:schemeClr val="tx1">
                    <a:lumMod val="65000"/>
                    <a:lumOff val="35000"/>
                  </a:schemeClr>
                </a:solidFill>
              </a:rPr>
              <a:t>Arròs i sopa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en-US" sz="2800">
                <a:solidFill>
                  <a:srgbClr val="FF0000"/>
                </a:solidFill>
              </a:rPr>
              <a:t>① </a:t>
            </a:r>
            <a:r xmlns:a="http://schemas.openxmlformats.org/drawingml/2006/main">
              <a:rPr lang="ca" altLang="ko-KR" sz="2800">
                <a:solidFill>
                  <a:srgbClr val="FF0000"/>
                </a:solidFill>
              </a:rPr>
              <a:t>Mana i guatlla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4000">
                <a:solidFill>
                  <a:srgbClr val="FF0000"/>
                </a:solidFill>
              </a:rPr>
              <a:t>Paraula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3600">
                <a:solidFill>
                  <a:schemeClr val="bg1">
                    <a:lumMod val="50000"/>
                  </a:schemeClr>
                </a:solidFill>
              </a:rPr>
              <a:t>He sentit la murmuració dels israelites. Digues-los: "Al capvespre menjareu carn, i al matí us fareu de pa; i sabràs que jo sóc el Senyor, el teu Déu".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a" altLang="ko-KR" sz="2800">
                <a:solidFill>
                  <a:schemeClr val="tx1">
                    <a:lumMod val="65000"/>
                    <a:lumOff val="35000"/>
                  </a:schemeClr>
                </a:solidFill>
              </a:rPr>
              <a:t>Èxode</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32707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p>
            <a:r xmlns:a="http://schemas.openxmlformats.org/drawingml/2006/main">
              <a:rPr lang="ca" altLang="ko-KR" b="1">
                <a:solidFill>
                  <a:schemeClr val="tx1">
                    <a:lumMod val="50000"/>
                    <a:lumOff val="50000"/>
                  </a:schemeClr>
                </a:solidFill>
              </a:rPr>
              <a:t>No.</a:t>
            </a:r>
            <a:r xmlns:a="http://schemas.openxmlformats.org/drawingml/2006/main">
              <a:rPr lang="ca" altLang="en-US" b="1">
                <a:solidFill>
                  <a:schemeClr val="tx1">
                    <a:lumMod val="50000"/>
                    <a:lumOff val="50000"/>
                  </a:schemeClr>
                </a:solidFill>
              </a:rPr>
              <a:t> </a:t>
            </a:r>
            <a:r xmlns:a="http://schemas.openxmlformats.org/drawingml/2006/main">
              <a:rPr lang="ca" altLang="ko-KR" b="1">
                <a:solidFill>
                  <a:schemeClr val="tx1">
                    <a:lumMod val="50000"/>
                    <a:lumOff val="50000"/>
                  </a:schemeClr>
                </a:solidFill>
              </a:rPr>
              <a:t>21 La Paraula de Déu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4176464" cy="1323439"/>
          </a:xfrm>
          <a:prstGeom prst="rect">
            <a:avLst/>
          </a:prstGeom>
          <a:noFill/>
        </p:spPr>
        <p:txBody>
          <a:bodyPr wrap="square" rtlCol="0">
            <a:spAutoFit/>
          </a:bodyPr>
          <a:lstStyle/>
          <a:p>
            <a:pPr xmlns:a="http://schemas.openxmlformats.org/drawingml/2006/main" algn="ctr"/>
            <a:r xmlns:a="http://schemas.openxmlformats.org/drawingml/2006/main">
              <a:rPr lang="ca" altLang="ko-KR" sz="4000"/>
              <a:t>Els Deu Manaments</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1982740"/>
            <a:ext cx="4929496" cy="3606522"/>
          </a:xfrm>
          <a:prstGeom prst="rect">
            <a:avLst/>
          </a:prstGeom>
        </p:spPr>
      </p:pic>
    </p:spTree>
    <p:extLst>
      <p:ext uri="{BB962C8B-B14F-4D97-AF65-F5344CB8AC3E}">
        <p14:creationId xmlns:p14="http://schemas.microsoft.com/office/powerpoint/2010/main" val="2335076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ca" altLang="ko-KR" sz="4000">
                <a:solidFill>
                  <a:srgbClr val="FF0000"/>
                </a:solidFill>
              </a:rPr>
              <a:t>Paraula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ca" altLang="ko-KR" sz="3600">
                <a:solidFill>
                  <a:schemeClr val="tx1">
                    <a:lumMod val="65000"/>
                    <a:lumOff val="35000"/>
                  </a:schemeClr>
                </a:solidFill>
              </a:rPr>
              <a:t>Moisès va estar allà amb el Senyor quaranta dies i quaranta nits sense menjar</a:t>
            </a:r>
          </a:p>
          <a:p>
            <a:r xmlns:a="http://schemas.openxmlformats.org/drawingml/2006/main">
              <a:rPr lang="ca" altLang="ko-KR" sz="3600">
                <a:solidFill>
                  <a:schemeClr val="tx1">
                    <a:lumMod val="65000"/>
                    <a:lumOff val="35000"/>
                  </a:schemeClr>
                </a:solidFill>
              </a:rPr>
              <a:t>pa o aigua potable. I va escriure a les taules les paraules de l'aliança: els Deu Manaments.</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ca" altLang="ko-KR" sz="2800">
                <a:solidFill>
                  <a:schemeClr val="tx1">
                    <a:lumMod val="65000"/>
                    <a:lumOff val="35000"/>
                  </a:schemeClr>
                </a:solidFill>
              </a:rPr>
              <a:t>Èxode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70320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5445224"/>
            <a:ext cx="8963222" cy="1384995"/>
          </a:xfrm>
          <a:prstGeom prst="rect">
            <a:avLst/>
          </a:prstGeom>
          <a:noFill/>
        </p:spPr>
        <p:txBody>
          <a:bodyPr wrap="square" rtlCol="0">
            <a:spAutoFit/>
          </a:bodyPr>
          <a:lstStyle/>
          <a:p>
            <a:r xmlns:a="http://schemas.openxmlformats.org/drawingml/2006/main">
              <a:rPr lang="ca" altLang="ko-KR" sz="2800">
                <a:solidFill>
                  <a:schemeClr val="tx1">
                    <a:lumMod val="65000"/>
                    <a:lumOff val="35000"/>
                  </a:schemeClr>
                </a:solidFill>
              </a:rPr>
              <a:t>Els israelites van arribar al mont Horeb (el mont Sinaí). La glòria del Senyor Déu era plena al Mont Sinaí (Mont Horeb).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3999" cy="5445225"/>
          </a:xfrm>
          <a:prstGeom prst="rect">
            <a:avLst/>
          </a:prstGeom>
        </p:spPr>
      </p:pic>
    </p:spTree>
    <p:extLst>
      <p:ext uri="{BB962C8B-B14F-4D97-AF65-F5344CB8AC3E}">
        <p14:creationId xmlns:p14="http://schemas.microsoft.com/office/powerpoint/2010/main" val="28690761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33" y="6995"/>
            <a:ext cx="8183932" cy="5798269"/>
          </a:xfrm>
          <a:prstGeom prst="rect">
            <a:avLst/>
          </a:prstGeom>
        </p:spPr>
      </p:pic>
      <p:sp>
        <p:nvSpPr>
          <p:cNvPr id="5" name="TextBox 4"/>
          <p:cNvSpPr txBox="1"/>
          <p:nvPr/>
        </p:nvSpPr>
        <p:spPr>
          <a:xfrm>
            <a:off x="73274" y="5787261"/>
            <a:ext cx="8963222" cy="954107"/>
          </a:xfrm>
          <a:prstGeom prst="rect">
            <a:avLst/>
          </a:prstGeom>
          <a:noFill/>
        </p:spPr>
        <p:txBody>
          <a:bodyPr wrap="square" rtlCol="0">
            <a:spAutoFit/>
          </a:bodyPr>
          <a:lstStyle/>
          <a:p>
            <a:r xmlns:a="http://schemas.openxmlformats.org/drawingml/2006/main">
              <a:rPr lang="ca" altLang="ko-KR" sz="2800">
                <a:solidFill>
                  <a:schemeClr val="tx1">
                    <a:lumMod val="65000"/>
                    <a:lumOff val="35000"/>
                  </a:schemeClr>
                </a:solidFill>
              </a:rPr>
              <a:t>Déu va dir a Moisès: "Puja a mi a la muntanya". Moisès va pujar a la muntanya de Déu.</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92132518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598" y="5517232"/>
            <a:ext cx="9054634" cy="1384995"/>
          </a:xfrm>
          <a:prstGeom prst="rect">
            <a:avLst/>
          </a:prstGeom>
          <a:noFill/>
        </p:spPr>
        <p:txBody>
          <a:bodyPr wrap="square" rtlCol="0">
            <a:spAutoFit/>
          </a:bodyPr>
          <a:lstStyle/>
          <a:p>
            <a:r xmlns:a="http://schemas.openxmlformats.org/drawingml/2006/main">
              <a:rPr lang="ca" altLang="ko-KR" sz="2800">
                <a:solidFill>
                  <a:schemeClr val="tx1">
                    <a:lumMod val="65000"/>
                    <a:lumOff val="35000"/>
                  </a:schemeClr>
                </a:solidFill>
              </a:rPr>
              <a:t>Un dia, Déu el va cridar dins de la arbustiva ardent i li va dir. "T'envio al faraó per salvar d'Egipte el meu poble, els israelites".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12"/>
            <a:ext cx="9144000" cy="5545944"/>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6021288"/>
            <a:ext cx="9054634" cy="523220"/>
          </a:xfrm>
          <a:prstGeom prst="rect">
            <a:avLst/>
          </a:prstGeom>
          <a:noFill/>
        </p:spPr>
        <p:txBody>
          <a:bodyPr wrap="square" rtlCol="0">
            <a:spAutoFit/>
          </a:bodyPr>
          <a:lstStyle/>
          <a:p>
            <a:r xmlns:a="http://schemas.openxmlformats.org/drawingml/2006/main">
              <a:rPr lang="ca" altLang="ko-KR" sz="2800">
                <a:solidFill>
                  <a:schemeClr val="tx1">
                    <a:lumMod val="65000"/>
                    <a:lumOff val="35000"/>
                  </a:schemeClr>
                </a:solidFill>
              </a:rPr>
              <a:t>El Senyor Déu es va trobar al mont Horeb.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43" y="-11699"/>
            <a:ext cx="8316906" cy="5892480"/>
          </a:xfrm>
          <a:prstGeom prst="rect">
            <a:avLst/>
          </a:prstGeom>
        </p:spPr>
      </p:pic>
    </p:spTree>
    <p:extLst>
      <p:ext uri="{BB962C8B-B14F-4D97-AF65-F5344CB8AC3E}">
        <p14:creationId xmlns:p14="http://schemas.microsoft.com/office/powerpoint/2010/main" val="125769555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5473005"/>
            <a:ext cx="9054634" cy="1384995"/>
          </a:xfrm>
          <a:prstGeom prst="rect">
            <a:avLst/>
          </a:prstGeom>
          <a:noFill/>
        </p:spPr>
        <p:txBody>
          <a:bodyPr wrap="square" rtlCol="0">
            <a:spAutoFit/>
          </a:bodyPr>
          <a:lstStyle/>
          <a:p>
            <a:r xmlns:a="http://schemas.openxmlformats.org/drawingml/2006/main">
              <a:rPr lang="ca" altLang="ko-KR" sz="2800">
                <a:solidFill>
                  <a:schemeClr val="tx1">
                    <a:lumMod val="65000"/>
                    <a:lumOff val="35000"/>
                  </a:schemeClr>
                </a:solidFill>
              </a:rPr>
              <a:t>Déu va donar a Moisès les taules de pedra. Déu hi va escriure les lleis i els manaments perquè els israelites les guardessin: els Deu Manaments.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8712"/>
            <a:ext cx="8352928" cy="5041888"/>
          </a:xfrm>
          <a:prstGeom prst="rect">
            <a:avLst/>
          </a:prstGeom>
        </p:spPr>
      </p:pic>
    </p:spTree>
    <p:extLst>
      <p:ext uri="{BB962C8B-B14F-4D97-AF65-F5344CB8AC3E}">
        <p14:creationId xmlns:p14="http://schemas.microsoft.com/office/powerpoint/2010/main" val="118226066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5338"/>
            <a:ext cx="9054634" cy="1292662"/>
          </a:xfrm>
          <a:prstGeom prst="rect">
            <a:avLst/>
          </a:prstGeom>
          <a:noFill/>
        </p:spPr>
        <p:txBody>
          <a:bodyPr wrap="square" rtlCol="0">
            <a:spAutoFit/>
          </a:bodyPr>
          <a:lstStyle/>
          <a:p>
            <a:r xmlns:a="http://schemas.openxmlformats.org/drawingml/2006/main">
              <a:rPr lang="ca" altLang="ko-KR" sz="2600">
                <a:solidFill>
                  <a:schemeClr val="tx1">
                    <a:lumMod val="65000"/>
                    <a:lumOff val="35000"/>
                  </a:schemeClr>
                </a:solidFill>
              </a:rPr>
              <a:t>"Gràcies, Senyor, per haver-nos donat les lleis".</a:t>
            </a:r>
          </a:p>
          <a:p>
            <a:r xmlns:a="http://schemas.openxmlformats.org/drawingml/2006/main">
              <a:rPr lang="ca" altLang="ko-KR" sz="2600">
                <a:solidFill>
                  <a:schemeClr val="tx1">
                    <a:lumMod val="65000"/>
                    <a:lumOff val="35000"/>
                  </a:schemeClr>
                </a:solidFill>
              </a:rPr>
              <a:t>Moisès va pensar: "Lliuraré i ensenyaré aquests preciosos Deu Manaments".</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699"/>
            <a:ext cx="9127908" cy="5344517"/>
          </a:xfrm>
          <a:prstGeom prst="rect">
            <a:avLst/>
          </a:prstGeom>
        </p:spPr>
      </p:pic>
    </p:spTree>
    <p:extLst>
      <p:ext uri="{BB962C8B-B14F-4D97-AF65-F5344CB8AC3E}">
        <p14:creationId xmlns:p14="http://schemas.microsoft.com/office/powerpoint/2010/main" val="8220049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ca" altLang="ko-KR" sz="4000">
                <a:solidFill>
                  <a:srgbClr val="FF0000"/>
                </a:solidFill>
              </a:rPr>
              <a:t>Lliçó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24611"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332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52238" y="1788542"/>
            <a:ext cx="8208912" cy="3539430"/>
          </a:xfrm>
          <a:prstGeom prst="rect">
            <a:avLst/>
          </a:prstGeom>
          <a:noFill/>
        </p:spPr>
        <p:txBody>
          <a:bodyPr wrap="square" rtlCol="0">
            <a:spAutoFit/>
          </a:bodyPr>
          <a:lstStyle/>
          <a:p>
            <a:pPr xmlns:a="http://schemas.openxmlformats.org/drawingml/2006/main" algn="ctr"/>
            <a:r xmlns:a="http://schemas.openxmlformats.org/drawingml/2006/main">
              <a:rPr lang="ca" altLang="ko-KR" sz="3200">
                <a:solidFill>
                  <a:schemeClr val="tx1">
                    <a:lumMod val="65000"/>
                    <a:lumOff val="35000"/>
                  </a:schemeClr>
                </a:solidFill>
              </a:rPr>
              <a:t>Els Deu Manaments són les precioses regulacions que Déu ha donat per a la nostra vida.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ca" altLang="ko-KR" sz="3200">
                <a:solidFill>
                  <a:schemeClr val="tx1">
                    <a:lumMod val="65000"/>
                    <a:lumOff val="35000"/>
                  </a:schemeClr>
                </a:solidFill>
              </a:rPr>
              <a:t>Quan obeïm les lleis de Déu, Déu estarà satisfet amb la nostra vida.</a:t>
            </a:r>
          </a:p>
          <a:p>
            <a:pPr algn="ctr"/>
            <a:endParaRPr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p:txBody>
      </p:sp>
    </p:spTree>
    <p:extLst>
      <p:ext uri="{BB962C8B-B14F-4D97-AF65-F5344CB8AC3E}">
        <p14:creationId xmlns:p14="http://schemas.microsoft.com/office/powerpoint/2010/main" val="137382834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ca" altLang="ko-KR" sz="3200"/>
              <a:t>Déu?</a:t>
            </a:r>
            <a:r xmlns:a="http://schemas.openxmlformats.org/drawingml/2006/main">
              <a:rPr lang="c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ca" altLang="ko-KR" sz="3600">
                <a:solidFill>
                  <a:srgbClr val="C00000"/>
                </a:solidFill>
              </a:rPr>
              <a:t>Déu</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862322"/>
          </a:xfrm>
          <a:prstGeom prst="rect">
            <a:avLst/>
          </a:prstGeom>
          <a:noFill/>
        </p:spPr>
        <p:txBody>
          <a:bodyPr wrap="square" rtlCol="0">
            <a:spAutoFit/>
          </a:bodyPr>
          <a:lstStyle/>
          <a:p>
            <a:r xmlns:a="http://schemas.openxmlformats.org/drawingml/2006/main">
              <a:rPr lang="ca" altLang="ko-KR" sz="3600">
                <a:solidFill>
                  <a:schemeClr val="tx1">
                    <a:lumMod val="65000"/>
                    <a:lumOff val="35000"/>
                  </a:schemeClr>
                </a:solidFill>
              </a:rPr>
              <a:t>Déu ens ha donat les lleis i els Deu Manaments.</a:t>
            </a:r>
          </a:p>
          <a:p>
            <a:endParaRPr lang="en-US" altLang="ko-KR" sz="3600">
              <a:solidFill>
                <a:schemeClr val="tx1">
                  <a:lumMod val="65000"/>
                  <a:lumOff val="35000"/>
                </a:schemeClr>
              </a:solidFill>
            </a:endParaRPr>
          </a:p>
          <a:p>
            <a:r xmlns:a="http://schemas.openxmlformats.org/drawingml/2006/main">
              <a:rPr lang="ca" altLang="ko-KR" sz="3600">
                <a:solidFill>
                  <a:schemeClr val="tx1">
                    <a:lumMod val="65000"/>
                    <a:lumOff val="35000"/>
                  </a:schemeClr>
                </a:solidFill>
              </a:rPr>
              <a:t>Déu ens va donar a conèixer a través d'aquestes lleis i manaments.</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13778045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ca" altLang="ko-KR" sz="4000">
                <a:solidFill>
                  <a:srgbClr val="FF0000"/>
                </a:solidFill>
              </a:rPr>
              <a:t>Quiz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416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ca" altLang="ko-KR" sz="3200">
                <a:solidFill>
                  <a:schemeClr val="tx1">
                    <a:lumMod val="65000"/>
                    <a:lumOff val="35000"/>
                  </a:schemeClr>
                </a:solidFill>
              </a:rPr>
              <a:t>On va escriure Déu els Deu Manaments?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ca" altLang="en-US" sz="2800">
                <a:solidFill>
                  <a:schemeClr val="tx1">
                    <a:lumMod val="65000"/>
                    <a:lumOff val="35000"/>
                  </a:schemeClr>
                </a:solidFill>
              </a:rPr>
              <a:t>① </a:t>
            </a:r>
            <a:r xmlns:a="http://schemas.openxmlformats.org/drawingml/2006/main">
              <a:rPr lang="ca" altLang="ko-KR" sz="2800">
                <a:solidFill>
                  <a:schemeClr val="tx1">
                    <a:lumMod val="65000"/>
                    <a:lumOff val="35000"/>
                  </a:schemeClr>
                </a:solidFill>
              </a:rPr>
              <a:t>Tauleta de fusta</a:t>
            </a:r>
            <a:r xmlns:a="http://schemas.openxmlformats.org/drawingml/2006/main">
              <a:rPr lang="ca" altLang="en-US" sz="2800">
                <a:solidFill>
                  <a:schemeClr val="tx1">
                    <a:lumMod val="65000"/>
                    <a:lumOff val="35000"/>
                  </a:schemeClr>
                </a:solidFill>
              </a:rPr>
              <a:t> </a:t>
            </a: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ca" altLang="en-US" sz="2800">
                <a:solidFill>
                  <a:schemeClr val="tx1">
                    <a:lumMod val="65000"/>
                    <a:lumOff val="35000"/>
                  </a:schemeClr>
                </a:solidFill>
              </a:rPr>
              <a:t>② </a:t>
            </a:r>
            <a:r xmlns:a="http://schemas.openxmlformats.org/drawingml/2006/main">
              <a:rPr lang="ca" altLang="ko-KR" sz="2800">
                <a:solidFill>
                  <a:schemeClr val="tx1">
                    <a:lumMod val="65000"/>
                    <a:lumOff val="35000"/>
                  </a:schemeClr>
                </a:solidFill>
              </a:rPr>
              <a:t>Fang</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tauleta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ca" altLang="en-US" sz="2800">
                <a:solidFill>
                  <a:schemeClr val="tx1">
                    <a:lumMod val="65000"/>
                    <a:lumOff val="35000"/>
                  </a:schemeClr>
                </a:solidFill>
              </a:rPr>
              <a:t>③ </a:t>
            </a:r>
            <a:r xmlns:a="http://schemas.openxmlformats.org/drawingml/2006/main">
              <a:rPr lang="ca" altLang="ko-KR" sz="2800">
                <a:solidFill>
                  <a:schemeClr val="tx1">
                    <a:lumMod val="65000"/>
                    <a:lumOff val="35000"/>
                  </a:schemeClr>
                </a:solidFill>
              </a:rPr>
              <a:t>Paper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ca" altLang="en-US" sz="2800">
                <a:solidFill>
                  <a:schemeClr val="tx1">
                    <a:lumMod val="65000"/>
                    <a:lumOff val="35000"/>
                  </a:schemeClr>
                </a:solidFill>
              </a:rPr>
              <a:t>④ </a:t>
            </a:r>
            <a:r xmlns:a="http://schemas.openxmlformats.org/drawingml/2006/main">
              <a:rPr lang="ca" altLang="ko-KR" sz="2800">
                <a:solidFill>
                  <a:schemeClr val="tx1">
                    <a:lumMod val="65000"/>
                    <a:lumOff val="35000"/>
                  </a:schemeClr>
                </a:solidFill>
              </a:rPr>
              <a:t>Tauleta de pedra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p>
            <a:r xmlns:a="http://schemas.openxmlformats.org/drawingml/2006/main">
              <a:rPr lang="ca" altLang="en-US" sz="2800">
                <a:solidFill>
                  <a:srgbClr val="FF0000"/>
                </a:solidFill>
              </a:rPr>
              <a:t>④ </a:t>
            </a:r>
            <a:r xmlns:a="http://schemas.openxmlformats.org/drawingml/2006/main">
              <a:rPr lang="ca" altLang="ko-KR" sz="2800">
                <a:solidFill>
                  <a:srgbClr val="FF0000"/>
                </a:solidFill>
              </a:rPr>
              <a:t>Tauleta de pedra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3777942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ca" altLang="ko-KR" sz="4000">
                <a:solidFill>
                  <a:srgbClr val="FF0000"/>
                </a:solidFill>
              </a:rPr>
              <a:t>Paraula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ca" altLang="ko-KR" sz="3600">
                <a:solidFill>
                  <a:schemeClr val="tx1">
                    <a:lumMod val="65000"/>
                    <a:lumOff val="35000"/>
                  </a:schemeClr>
                </a:solidFill>
              </a:rPr>
              <a:t>Moisès va estar allà amb el Senyor quaranta dies i quaranta nits sense menjar</a:t>
            </a:r>
          </a:p>
          <a:p>
            <a:r xmlns:a="http://schemas.openxmlformats.org/drawingml/2006/main">
              <a:rPr lang="ca" altLang="ko-KR" sz="3600">
                <a:solidFill>
                  <a:schemeClr val="tx1">
                    <a:lumMod val="65000"/>
                    <a:lumOff val="35000"/>
                  </a:schemeClr>
                </a:solidFill>
              </a:rPr>
              <a:t>pa o aigua potable. I va escriure a les taules les paraules de l'aliança: els Deu Manaments.</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ca" altLang="ko-KR" sz="2800">
                <a:solidFill>
                  <a:schemeClr val="tx1">
                    <a:lumMod val="65000"/>
                    <a:lumOff val="35000"/>
                  </a:schemeClr>
                </a:solidFill>
              </a:rPr>
              <a:t>Èxode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6324980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b="1">
                <a:solidFill>
                  <a:schemeClr val="tx1">
                    <a:lumMod val="50000"/>
                    <a:lumOff val="50000"/>
                  </a:schemeClr>
                </a:solidFill>
              </a:rPr>
              <a:t>Núm. 22 La Paraula de Déu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4400"/>
              <a:t>El vedell d'or</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831583"/>
            <a:ext cx="5364088" cy="3792550"/>
          </a:xfrm>
          <a:prstGeom prst="rect">
            <a:avLst/>
          </a:prstGeom>
        </p:spPr>
      </p:pic>
    </p:spTree>
    <p:extLst>
      <p:ext uri="{BB962C8B-B14F-4D97-AF65-F5344CB8AC3E}">
        <p14:creationId xmlns:p14="http://schemas.microsoft.com/office/powerpoint/2010/main" val="3588318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4000">
                <a:solidFill>
                  <a:srgbClr val="FF0000"/>
                </a:solidFill>
              </a:rPr>
              <a:t>Paraula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3600">
                <a:solidFill>
                  <a:schemeClr val="bg1">
                    <a:lumMod val="50000"/>
                  </a:schemeClr>
                </a:solidFill>
              </a:rPr>
              <a:t>Va agafar el que li van lliurar i el va convertir en un ídol en forma de fosa</a:t>
            </a:r>
          </a:p>
          <a:p>
            <a:r xmlns:a="http://schemas.openxmlformats.org/drawingml/2006/main">
              <a:rPr lang="ca" altLang="ko-KR" sz="3600">
                <a:solidFill>
                  <a:schemeClr val="bg1">
                    <a:lumMod val="50000"/>
                  </a:schemeClr>
                </a:solidFill>
              </a:rPr>
              <a:t>d'un vedell, modelant-lo amb una eina. Llavors van dir: "Aquests són els teus déus, Israel, que t'han fet sortir d'Egipte".</a:t>
            </a:r>
          </a:p>
          <a:p>
            <a:r xmlns:a="http://schemas.openxmlformats.org/drawingml/2006/main">
              <a:rPr lang="ca"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a" altLang="ko-KR" sz="2800">
                <a:solidFill>
                  <a:schemeClr val="tx1">
                    <a:lumMod val="65000"/>
                    <a:lumOff val="35000"/>
                  </a:schemeClr>
                </a:solidFill>
              </a:rPr>
              <a:t>Èxode</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4224893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7321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2800">
                <a:solidFill>
                  <a:schemeClr val="tx1">
                    <a:lumMod val="65000"/>
                    <a:lumOff val="35000"/>
                  </a:schemeClr>
                </a:solidFill>
              </a:rPr>
              <a:t>Quan Moisès no va baixar de la Muntanya tant de temps, es van sentir incòmodes. "Necessitem que el nostre déu ens guiï en lloc de Moisès".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229200"/>
          </a:xfrm>
          <a:prstGeom prst="rect">
            <a:avLst/>
          </a:prstGeom>
        </p:spPr>
      </p:pic>
    </p:spTree>
    <p:extLst>
      <p:ext uri="{BB962C8B-B14F-4D97-AF65-F5344CB8AC3E}">
        <p14:creationId xmlns:p14="http://schemas.microsoft.com/office/powerpoint/2010/main" val="179886426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92552"/>
          </a:xfrm>
          <a:prstGeom prst="rect">
            <a:avLst/>
          </a:prstGeom>
          <a:noFill/>
        </p:spPr>
        <p:txBody>
          <a:bodyPr wrap="square" rtlCol="0">
            <a:spAutoFit/>
          </a:bodyPr>
          <a:lstStyle/>
          <a:p>
            <a:r xmlns:a="http://schemas.openxmlformats.org/drawingml/2006/main">
              <a:rPr lang="ca" altLang="ko-KR" sz="2600">
                <a:solidFill>
                  <a:schemeClr val="tx1">
                    <a:lumMod val="65000"/>
                    <a:lumOff val="35000"/>
                  </a:schemeClr>
                </a:solidFill>
              </a:rPr>
              <a:t>Moisès va tornar a Egipte per salvar el seu poble, els israelites sostenint el bastó que Déu li va donar.</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8" y="0"/>
            <a:ext cx="8171044" cy="5776565"/>
          </a:xfrm>
          <a:prstGeom prst="rect">
            <a:avLst/>
          </a:prstGeom>
        </p:spPr>
      </p:pic>
    </p:spTree>
    <p:extLst>
      <p:ext uri="{BB962C8B-B14F-4D97-AF65-F5344CB8AC3E}">
        <p14:creationId xmlns:p14="http://schemas.microsoft.com/office/powerpoint/2010/main" val="257729391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2800">
                <a:solidFill>
                  <a:schemeClr val="tx1">
                    <a:lumMod val="65000"/>
                    <a:lumOff val="35000"/>
                  </a:schemeClr>
                </a:solidFill>
              </a:rPr>
              <a:t>Així doncs, van fer un vedell d'or i el van adorar com el seu déu per guiar-los.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4"/>
            <a:ext cx="8312665" cy="5877272"/>
          </a:xfrm>
          <a:prstGeom prst="rect">
            <a:avLst/>
          </a:prstGeom>
        </p:spPr>
      </p:pic>
    </p:spTree>
    <p:extLst>
      <p:ext uri="{BB962C8B-B14F-4D97-AF65-F5344CB8AC3E}">
        <p14:creationId xmlns:p14="http://schemas.microsoft.com/office/powerpoint/2010/main" val="178046134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2800">
                <a:solidFill>
                  <a:schemeClr val="tx1">
                    <a:lumMod val="65000"/>
                    <a:lumOff val="35000"/>
                  </a:schemeClr>
                </a:solidFill>
              </a:rPr>
              <a:t>Moisès que baixava amb els Deu Manaments es va enfadar molt.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54" y="-27383"/>
            <a:ext cx="8334092" cy="5904656"/>
          </a:xfrm>
          <a:prstGeom prst="rect">
            <a:avLst/>
          </a:prstGeom>
        </p:spPr>
      </p:pic>
    </p:spTree>
    <p:extLst>
      <p:ext uri="{BB962C8B-B14F-4D97-AF65-F5344CB8AC3E}">
        <p14:creationId xmlns:p14="http://schemas.microsoft.com/office/powerpoint/2010/main" val="173041108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2800">
                <a:solidFill>
                  <a:schemeClr val="tx1">
                    <a:lumMod val="65000"/>
                    <a:lumOff val="35000"/>
                  </a:schemeClr>
                </a:solidFill>
              </a:rPr>
              <a:t>Déu estava furiós contra ells. "Jo els destruiré. Llavors faré de tu una gran nació”.</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903030"/>
          </a:xfrm>
          <a:prstGeom prst="rect">
            <a:avLst/>
          </a:prstGeom>
        </p:spPr>
      </p:pic>
    </p:spTree>
    <p:extLst>
      <p:ext uri="{BB962C8B-B14F-4D97-AF65-F5344CB8AC3E}">
        <p14:creationId xmlns:p14="http://schemas.microsoft.com/office/powerpoint/2010/main" val="17806570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12" y="5920824"/>
            <a:ext cx="9207838"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2600">
                <a:solidFill>
                  <a:schemeClr val="tx1">
                    <a:lumMod val="65000"/>
                    <a:lumOff val="35000"/>
                  </a:schemeClr>
                </a:solidFill>
              </a:rPr>
              <a:t>Però Moisès va pregar a Déu perquè els perdoni seriosament. Déu va escoltar la pregària de Moisès i els va perdonar.</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 y="7674"/>
            <a:ext cx="9148815" cy="5913150"/>
          </a:xfrm>
          <a:prstGeom prst="rect">
            <a:avLst/>
          </a:prstGeom>
        </p:spPr>
      </p:pic>
    </p:spTree>
    <p:extLst>
      <p:ext uri="{BB962C8B-B14F-4D97-AF65-F5344CB8AC3E}">
        <p14:creationId xmlns:p14="http://schemas.microsoft.com/office/powerpoint/2010/main" val="100620666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4000">
                <a:solidFill>
                  <a:srgbClr val="FF0000"/>
                </a:solidFill>
              </a:rPr>
              <a:t>El d'avui</a:t>
            </a:r>
            <a:r xmlns:a="http://schemas.openxmlformats.org/drawingml/2006/main">
              <a:rPr lang="ca" altLang="en-US" sz="4000">
                <a:solidFill>
                  <a:srgbClr val="FF0000"/>
                </a:solidFill>
              </a:rPr>
              <a:t> </a:t>
            </a:r>
            <a:r xmlns:a="http://schemas.openxmlformats.org/drawingml/2006/main">
              <a:rPr lang="ca" altLang="ko-KR" sz="4000">
                <a:solidFill>
                  <a:srgbClr val="FF0000"/>
                </a:solidFill>
              </a:rPr>
              <a:t>Lliçó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7150" y="5136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5136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5078313"/>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3600">
                <a:solidFill>
                  <a:schemeClr val="tx1">
                    <a:lumMod val="65000"/>
                    <a:lumOff val="35000"/>
                  </a:schemeClr>
                </a:solidFill>
              </a:rPr>
              <a:t>El que Déu odia més és adorar altres déus en comptes d'ell.</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ca" altLang="ko-KR" sz="3600">
                <a:solidFill>
                  <a:schemeClr val="tx1">
                    <a:lumMod val="65000"/>
                    <a:lumOff val="35000"/>
                  </a:schemeClr>
                </a:solidFill>
              </a:rPr>
              <a:t>No et faràs cap ídol a qualsevol preu.</a:t>
            </a:r>
          </a:p>
          <a:p>
            <a:pPr xmlns:a="http://schemas.openxmlformats.org/drawingml/2006/main" algn="ctr"/>
            <a:r xmlns:a="http://schemas.openxmlformats.org/drawingml/2006/main">
              <a:rPr lang="ca" altLang="ko-KR" sz="3600">
                <a:solidFill>
                  <a:schemeClr val="tx1">
                    <a:lumMod val="65000"/>
                    <a:lumOff val="35000"/>
                  </a:schemeClr>
                </a:solidFill>
              </a:rPr>
              <a:t>Passi el que passi, no us inclinareu davant d'ells i els adorareu.</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405912542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3200">
                <a:solidFill>
                  <a:srgbClr val="FF0000"/>
                </a:solidFill>
              </a:rPr>
              <a:t>Déu?</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2456" y="7372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683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3600">
                <a:solidFill>
                  <a:srgbClr val="C00000"/>
                </a:solidFill>
              </a:rPr>
              <a:t>Déu…</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3600">
                <a:solidFill>
                  <a:schemeClr val="tx1">
                    <a:lumMod val="65000"/>
                    <a:lumOff val="35000"/>
                  </a:schemeClr>
                </a:solidFill>
              </a:rPr>
              <a:t>Déu odia més els ídols que adoraran en comptes d'ell.</a:t>
            </a:r>
          </a:p>
          <a:p>
            <a:endParaRPr lang="ko-KR" altLang="en-US" sz="3600">
              <a:solidFill>
                <a:schemeClr val="tx1">
                  <a:lumMod val="65000"/>
                  <a:lumOff val="35000"/>
                </a:schemeClr>
              </a:solidFill>
            </a:endParaRPr>
          </a:p>
        </p:txBody>
      </p:sp>
    </p:spTree>
    <p:extLst>
      <p:ext uri="{BB962C8B-B14F-4D97-AF65-F5344CB8AC3E}">
        <p14:creationId xmlns:p14="http://schemas.microsoft.com/office/powerpoint/2010/main" val="17588723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4000">
                <a:solidFill>
                  <a:srgbClr val="FF0000"/>
                </a:solidFill>
              </a:rPr>
              <a:t>Quiz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9036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3600">
                <a:solidFill>
                  <a:schemeClr val="tx1">
                    <a:lumMod val="65000"/>
                    <a:lumOff val="35000"/>
                  </a:schemeClr>
                </a:solidFill>
              </a:rPr>
              <a:t>Quin ídol van fer els israelites per cometre pecats?</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en-US" sz="2800">
                <a:solidFill>
                  <a:schemeClr val="tx1">
                    <a:lumMod val="65000"/>
                    <a:lumOff val="35000"/>
                  </a:schemeClr>
                </a:solidFill>
              </a:rPr>
              <a:t>① </a:t>
            </a:r>
            <a:r xmlns:a="http://schemas.openxmlformats.org/drawingml/2006/main">
              <a:rPr lang="ca" altLang="ko-KR" sz="2800">
                <a:solidFill>
                  <a:schemeClr val="tx1">
                    <a:lumMod val="65000"/>
                    <a:lumOff val="35000"/>
                  </a:schemeClr>
                </a:solidFill>
              </a:rPr>
              <a:t>Daurat</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àguila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493151"/>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en-US" sz="2800">
                <a:solidFill>
                  <a:schemeClr val="tx1">
                    <a:lumMod val="65000"/>
                    <a:lumOff val="35000"/>
                  </a:schemeClr>
                </a:solidFill>
              </a:rPr>
              <a:t>② </a:t>
            </a:r>
            <a:r xmlns:a="http://schemas.openxmlformats.org/drawingml/2006/main">
              <a:rPr lang="ca" altLang="ko-KR" sz="2800">
                <a:solidFill>
                  <a:schemeClr val="tx1">
                    <a:lumMod val="65000"/>
                    <a:lumOff val="35000"/>
                  </a:schemeClr>
                </a:solidFill>
              </a:rPr>
              <a:t>vedell d'or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en-US" sz="2800">
                <a:solidFill>
                  <a:schemeClr val="tx1">
                    <a:lumMod val="65000"/>
                    <a:lumOff val="35000"/>
                  </a:schemeClr>
                </a:solidFill>
              </a:rPr>
              <a:t>③ </a:t>
            </a:r>
            <a:r xmlns:a="http://schemas.openxmlformats.org/drawingml/2006/main">
              <a:rPr lang="ca" altLang="ko-KR" sz="2800">
                <a:solidFill>
                  <a:schemeClr val="tx1">
                    <a:lumMod val="65000"/>
                    <a:lumOff val="35000"/>
                  </a:schemeClr>
                </a:solidFill>
              </a:rPr>
              <a:t>vedell de plata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en-US" sz="2800">
                <a:solidFill>
                  <a:schemeClr val="tx1">
                    <a:lumMod val="65000"/>
                    <a:lumOff val="35000"/>
                  </a:schemeClr>
                </a:solidFill>
              </a:rPr>
              <a:t>④ </a:t>
            </a:r>
            <a:r xmlns:a="http://schemas.openxmlformats.org/drawingml/2006/main">
              <a:rPr lang="ca" altLang="ko-KR" sz="2800">
                <a:solidFill>
                  <a:schemeClr val="tx1">
                    <a:lumMod val="65000"/>
                    <a:lumOff val="35000"/>
                  </a:schemeClr>
                </a:solidFill>
              </a:rPr>
              <a:t>Plata</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àguila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2536" y="349315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en-US" sz="2800">
                <a:solidFill>
                  <a:srgbClr val="FF0000"/>
                </a:solidFill>
              </a:rPr>
              <a:t>② </a:t>
            </a:r>
            <a:r xmlns:a="http://schemas.openxmlformats.org/drawingml/2006/main">
              <a:rPr lang="ca" altLang="ko-KR" sz="2800">
                <a:solidFill>
                  <a:srgbClr val="FF0000"/>
                </a:solidFill>
              </a:rPr>
              <a:t>vedell d'or</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999124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4000">
                <a:solidFill>
                  <a:srgbClr val="FF0000"/>
                </a:solidFill>
              </a:rPr>
              <a:t>Paraula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3600">
                <a:solidFill>
                  <a:schemeClr val="bg1">
                    <a:lumMod val="50000"/>
                  </a:schemeClr>
                </a:solidFill>
              </a:rPr>
              <a:t>Va agafar el que li van lliurar i el va convertir en un ídol en forma de fosa</a:t>
            </a:r>
          </a:p>
          <a:p>
            <a:r xmlns:a="http://schemas.openxmlformats.org/drawingml/2006/main">
              <a:rPr lang="ca" altLang="ko-KR" sz="3600">
                <a:solidFill>
                  <a:schemeClr val="bg1">
                    <a:lumMod val="50000"/>
                  </a:schemeClr>
                </a:solidFill>
              </a:rPr>
              <a:t>d'un vedell, modelant-lo amb una eina. Llavors van dir: "Aquests són els teus déus, Israel, que t'han fet sortir d'Egipte".</a:t>
            </a:r>
          </a:p>
          <a:p>
            <a:r xmlns:a="http://schemas.openxmlformats.org/drawingml/2006/main">
              <a:rPr lang="ca"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a" altLang="ko-KR" sz="2800">
                <a:solidFill>
                  <a:schemeClr val="tx1">
                    <a:lumMod val="65000"/>
                    <a:lumOff val="35000"/>
                  </a:schemeClr>
                </a:solidFill>
              </a:rPr>
              <a:t>Èxode</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34013684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b="1">
                <a:solidFill>
                  <a:schemeClr val="tx1">
                    <a:lumMod val="50000"/>
                    <a:lumOff val="50000"/>
                  </a:schemeClr>
                </a:solidFill>
              </a:rPr>
              <a:t>Núm. 23 La Paraula de Déu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909" y="4221088"/>
            <a:ext cx="2592288" cy="21739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04909" y="5564135"/>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4400"/>
              <a:t>La Casa de Déu (Tabernacle) al desert</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142" y="1831583"/>
            <a:ext cx="5173836" cy="3792550"/>
          </a:xfrm>
          <a:prstGeom prst="rect">
            <a:avLst/>
          </a:prstGeom>
        </p:spPr>
      </p:pic>
    </p:spTree>
    <p:extLst>
      <p:ext uri="{BB962C8B-B14F-4D97-AF65-F5344CB8AC3E}">
        <p14:creationId xmlns:p14="http://schemas.microsoft.com/office/powerpoint/2010/main" val="4280868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4000">
                <a:solidFill>
                  <a:srgbClr val="FF0000"/>
                </a:solidFill>
              </a:rPr>
              <a:t>Paraula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3600">
                <a:solidFill>
                  <a:schemeClr val="bg1">
                    <a:lumMod val="50000"/>
                  </a:schemeClr>
                </a:solidFill>
              </a:rPr>
              <a:t>El dia que es va aixecar el tabernacle, la tenda del Testimoni, el núvol el va cobrir. Des del vespre fins al matí, el núvol sobre el tabernacle semblava foc.</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a" altLang="ko-KR" sz="2800">
                <a:solidFill>
                  <a:schemeClr val="tx1">
                    <a:lumMod val="65000"/>
                    <a:lumOff val="35000"/>
                  </a:schemeClr>
                </a:solidFill>
              </a:rPr>
              <a:t>Nombres</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29202541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ca" altLang="ko-KR" sz="4000">
                <a:solidFill>
                  <a:srgbClr val="FF0000"/>
                </a:solidFill>
              </a:rPr>
              <a:t>Lliçó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0090" y="107087"/>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0753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4031873"/>
          </a:xfrm>
          <a:prstGeom prst="rect">
            <a:avLst/>
          </a:prstGeom>
          <a:noFill/>
        </p:spPr>
        <p:txBody>
          <a:bodyPr wrap="square" rtlCol="0">
            <a:spAutoFit/>
          </a:bodyPr>
          <a:lstStyle/>
          <a:p>
            <a:pPr xmlns:a="http://schemas.openxmlformats.org/drawingml/2006/main" algn="ctr"/>
            <a:r xmlns:a="http://schemas.openxmlformats.org/drawingml/2006/main">
              <a:rPr lang="ca" altLang="ko-KR" sz="3200">
                <a:solidFill>
                  <a:schemeClr val="tx1">
                    <a:lumMod val="65000"/>
                    <a:lumOff val="35000"/>
                  </a:schemeClr>
                </a:solidFill>
              </a:rPr>
              <a:t>Déu va cridar Moisès com a líder dels israelites quan tenia 80 anys.</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ca" altLang="ko-KR" sz="3200">
                <a:solidFill>
                  <a:schemeClr val="tx1">
                    <a:lumMod val="65000"/>
                    <a:lumOff val="35000"/>
                  </a:schemeClr>
                </a:solidFill>
              </a:rPr>
              <a:t>El pla de Déu és diferent del nostre, però el seu pla sempre és perfecte.</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ca" altLang="ko-KR" sz="3200">
                <a:solidFill>
                  <a:schemeClr val="tx1">
                    <a:lumMod val="65000"/>
                    <a:lumOff val="35000"/>
                  </a:schemeClr>
                </a:solidFill>
              </a:rPr>
              <a:t>Hem de creure que el pla de Déu és perfecte i hem de dependre d'ell.</a:t>
            </a:r>
          </a:p>
        </p:txBody>
      </p:sp>
    </p:spTree>
    <p:extLst>
      <p:ext uri="{BB962C8B-B14F-4D97-AF65-F5344CB8AC3E}">
        <p14:creationId xmlns:p14="http://schemas.microsoft.com/office/powerpoint/2010/main" val="34853084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2800">
                <a:solidFill>
                  <a:schemeClr val="tx1">
                    <a:lumMod val="65000"/>
                    <a:lumOff val="35000"/>
                  </a:schemeClr>
                </a:solidFill>
              </a:rPr>
              <a:t>Déu va dir a Moisès que fes el Tabernacle, la Casa de Déu.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864331"/>
          </a:xfrm>
          <a:prstGeom prst="rect">
            <a:avLst/>
          </a:prstGeom>
        </p:spPr>
      </p:pic>
    </p:spTree>
    <p:extLst>
      <p:ext uri="{BB962C8B-B14F-4D97-AF65-F5344CB8AC3E}">
        <p14:creationId xmlns:p14="http://schemas.microsoft.com/office/powerpoint/2010/main" val="299238483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08277"/>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2800">
                <a:solidFill>
                  <a:schemeClr val="tx1">
                    <a:lumMod val="65000"/>
                    <a:lumOff val="35000"/>
                  </a:schemeClr>
                </a:solidFill>
              </a:rPr>
              <a:t>Déu va dir tot sobre el Tabernacle: la seva forma i totes les coses que s'hi haurien de preparar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2132856"/>
            <a:ext cx="4529354" cy="3320128"/>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rcRect b="5939"/>
          <a:stretch>
            <a:fillRect/>
          </a:stretch>
        </p:blipFill>
        <p:spPr>
          <a:xfrm>
            <a:off x="683568" y="116632"/>
            <a:ext cx="3291840" cy="2808312"/>
          </a:xfrm>
          <a:prstGeom prst="rect">
            <a:avLst/>
          </a:prstGeom>
        </p:spPr>
      </p:pic>
    </p:spTree>
    <p:extLst>
      <p:ext uri="{BB962C8B-B14F-4D97-AF65-F5344CB8AC3E}">
        <p14:creationId xmlns:p14="http://schemas.microsoft.com/office/powerpoint/2010/main" val="328569204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2800">
                <a:solidFill>
                  <a:schemeClr val="tx1">
                    <a:lumMod val="65000"/>
                    <a:lumOff val="35000"/>
                  </a:schemeClr>
                </a:solidFill>
              </a:rPr>
              <a:t>I Déu els va fer saber com utilitzar cada article quan adoraven Déu al Tabernacle.</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883058"/>
            <a:ext cx="6172200" cy="5010150"/>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3" y="980728"/>
            <a:ext cx="2368263" cy="2160240"/>
          </a:xfrm>
          <a:prstGeom prst="rect">
            <a:avLst/>
          </a:prstGeom>
        </p:spPr>
      </p:pic>
    </p:spTree>
    <p:extLst>
      <p:ext uri="{BB962C8B-B14F-4D97-AF65-F5344CB8AC3E}">
        <p14:creationId xmlns:p14="http://schemas.microsoft.com/office/powerpoint/2010/main" val="377228748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2800">
                <a:solidFill>
                  <a:schemeClr val="tx1">
                    <a:lumMod val="65000"/>
                    <a:lumOff val="35000"/>
                  </a:schemeClr>
                </a:solidFill>
              </a:rPr>
              <a:t>Moisès i els israelites van fer el Tabernacle, la Casa de Déu, segons les instruccions de Déu.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b="5063"/>
          <a:stretch>
            <a:fillRect/>
          </a:stretch>
        </p:blipFill>
        <p:spPr>
          <a:xfrm>
            <a:off x="0" y="0"/>
            <a:ext cx="9144000" cy="5805264"/>
          </a:xfrm>
          <a:prstGeom prst="rect">
            <a:avLst/>
          </a:prstGeom>
        </p:spPr>
      </p:pic>
    </p:spTree>
    <p:extLst>
      <p:ext uri="{BB962C8B-B14F-4D97-AF65-F5344CB8AC3E}">
        <p14:creationId xmlns:p14="http://schemas.microsoft.com/office/powerpoint/2010/main" val="278062902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838" y="5565338"/>
            <a:ext cx="9207838"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2600">
                <a:solidFill>
                  <a:schemeClr val="tx1">
                    <a:lumMod val="65000"/>
                    <a:lumOff val="35000"/>
                  </a:schemeClr>
                </a:solidFill>
              </a:rPr>
              <a:t>El dia que es va aixecar el tabernacle, el va cobrir el núvol que mostrava la glòria de Déu. El tabernacle era el senyal que Déu estava amb els israelites.</a:t>
            </a:r>
            <a:endParaRPr xmlns:a="http://schemas.openxmlformats.org/drawingml/2006/main" lang="ko-KR" altLang="en-US" sz="2600">
              <a:solidFill>
                <a:schemeClr val="tx1">
                  <a:lumMod val="65000"/>
                  <a:lumOff val="35000"/>
                </a:schemeClr>
              </a:solidFill>
            </a:endParaRPr>
          </a:p>
        </p:txBody>
      </p:sp>
      <p:pic>
        <p:nvPicPr>
          <p:cNvPr id="5" name="그림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4720" y="0"/>
            <a:ext cx="9158720" cy="5445224"/>
          </a:xfrm>
          <a:prstGeom prst="rect">
            <a:avLst/>
          </a:prstGeom>
        </p:spPr>
      </p:pic>
    </p:spTree>
    <p:extLst>
      <p:ext uri="{BB962C8B-B14F-4D97-AF65-F5344CB8AC3E}">
        <p14:creationId xmlns:p14="http://schemas.microsoft.com/office/powerpoint/2010/main" val="275856296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4000">
                <a:solidFill>
                  <a:srgbClr val="FF0000"/>
                </a:solidFill>
              </a:rPr>
              <a:t>Lliçó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3600">
                <a:solidFill>
                  <a:schemeClr val="tx1">
                    <a:lumMod val="65000"/>
                    <a:lumOff val="35000"/>
                  </a:schemeClr>
                </a:solidFill>
              </a:rPr>
              <a:t>Déu va deixar que els israelites fessin el tabernacle, la casa de Déu, i els va fer viure amb el tabernacle com a centre.</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ca" altLang="ko-KR" sz="3600">
                <a:solidFill>
                  <a:schemeClr val="tx1">
                    <a:lumMod val="65000"/>
                    <a:lumOff val="35000"/>
                  </a:schemeClr>
                </a:solidFill>
              </a:rPr>
              <a:t>Hem de viure amb Déu com a centre de la nostra ment i de la nostra vida.</a:t>
            </a:r>
          </a:p>
        </p:txBody>
      </p:sp>
    </p:spTree>
    <p:extLst>
      <p:ext uri="{BB962C8B-B14F-4D97-AF65-F5344CB8AC3E}">
        <p14:creationId xmlns:p14="http://schemas.microsoft.com/office/powerpoint/2010/main" val="4926893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3200">
                <a:solidFill>
                  <a:srgbClr val="FF0000"/>
                </a:solidFill>
              </a:rPr>
              <a:t>Déu?</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3600">
                <a:solidFill>
                  <a:srgbClr val="C00000"/>
                </a:solidFill>
              </a:rPr>
              <a:t>Déu..</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3600">
                <a:solidFill>
                  <a:schemeClr val="tx1">
                    <a:lumMod val="65000"/>
                    <a:lumOff val="35000"/>
                  </a:schemeClr>
                </a:solidFill>
              </a:rPr>
              <a:t>Déu viu amb nosaltres, camina amb nosaltres, ens guia i parla amb nosaltres.</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69101009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4000">
                <a:solidFill>
                  <a:srgbClr val="FF0000"/>
                </a:solidFill>
              </a:rPr>
              <a:t>Quiz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75355" y="10224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029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3600">
                <a:solidFill>
                  <a:schemeClr val="tx1">
                    <a:lumMod val="65000"/>
                    <a:lumOff val="35000"/>
                  </a:schemeClr>
                </a:solidFill>
              </a:rPr>
              <a:t>Què va deixar Déu que fessin els israelites?</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en-US" sz="2800">
                <a:solidFill>
                  <a:schemeClr val="tx1">
                    <a:lumMod val="65000"/>
                    <a:lumOff val="35000"/>
                  </a:schemeClr>
                </a:solidFill>
              </a:rPr>
              <a:t>① </a:t>
            </a:r>
            <a:r xmlns:a="http://schemas.openxmlformats.org/drawingml/2006/main">
              <a:rPr lang="ca" altLang="ko-KR" sz="2800">
                <a:solidFill>
                  <a:schemeClr val="tx1">
                    <a:lumMod val="65000"/>
                    <a:lumOff val="35000"/>
                  </a:schemeClr>
                </a:solidFill>
              </a:rPr>
              <a:t>vedell d'or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en-US" sz="2800">
                <a:solidFill>
                  <a:schemeClr val="tx1">
                    <a:lumMod val="65000"/>
                    <a:lumOff val="35000"/>
                  </a:schemeClr>
                </a:solidFill>
              </a:rPr>
              <a:t>② </a:t>
            </a:r>
            <a:r xmlns:a="http://schemas.openxmlformats.org/drawingml/2006/main">
              <a:rPr lang="ca" altLang="ko-KR" sz="2800">
                <a:solidFill>
                  <a:schemeClr val="tx1">
                    <a:lumMod val="65000"/>
                    <a:lumOff val="35000"/>
                  </a:schemeClr>
                </a:solidFill>
              </a:rPr>
              <a:t>Deu manaments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en-US" sz="2800">
                <a:solidFill>
                  <a:schemeClr val="tx1">
                    <a:lumMod val="65000"/>
                    <a:lumOff val="35000"/>
                  </a:schemeClr>
                </a:solidFill>
              </a:rPr>
              <a:t>③ </a:t>
            </a:r>
            <a:r xmlns:a="http://schemas.openxmlformats.org/drawingml/2006/main">
              <a:rPr lang="ca" altLang="ko-KR" sz="2800">
                <a:solidFill>
                  <a:schemeClr val="tx1">
                    <a:lumMod val="65000"/>
                    <a:lumOff val="35000"/>
                  </a:schemeClr>
                </a:solidFill>
              </a:rPr>
              <a:t>Palau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en-US" sz="2800">
                <a:solidFill>
                  <a:schemeClr val="tx1">
                    <a:lumMod val="65000"/>
                    <a:lumOff val="35000"/>
                  </a:schemeClr>
                </a:solidFill>
              </a:rPr>
              <a:t>④ </a:t>
            </a:r>
            <a:r xmlns:a="http://schemas.openxmlformats.org/drawingml/2006/main">
              <a:rPr lang="ca" altLang="ko-KR" sz="2800">
                <a:solidFill>
                  <a:schemeClr val="tx1">
                    <a:lumMod val="65000"/>
                    <a:lumOff val="35000"/>
                  </a:schemeClr>
                </a:solidFill>
              </a:rPr>
              <a:t>El Tabernacle-La Casa de Déu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64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en-US" sz="2800">
                <a:solidFill>
                  <a:srgbClr val="FF0000"/>
                </a:solidFill>
              </a:rPr>
              <a:t>④ </a:t>
            </a:r>
            <a:r xmlns:a="http://schemas.openxmlformats.org/drawingml/2006/main">
              <a:rPr lang="ca" altLang="ko-KR" sz="2800">
                <a:solidFill>
                  <a:srgbClr val="FF0000"/>
                </a:solidFill>
              </a:rPr>
              <a:t>El Tabernacle-La Casa de Déu</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667814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4000">
                <a:solidFill>
                  <a:srgbClr val="FF0000"/>
                </a:solidFill>
              </a:rPr>
              <a:t>Paraula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3600">
                <a:solidFill>
                  <a:schemeClr val="bg1">
                    <a:lumMod val="50000"/>
                  </a:schemeClr>
                </a:solidFill>
              </a:rPr>
              <a:t>El dia que es va aixecar el tabernacle, la tenda del Testimoni, el núvol el va cobrir. Des del vespre fins al matí, el núvol sobre el tabernacle semblava foc.</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a" altLang="ko-KR" sz="2800">
                <a:solidFill>
                  <a:schemeClr val="tx1">
                    <a:lumMod val="65000"/>
                    <a:lumOff val="35000"/>
                  </a:schemeClr>
                </a:solidFill>
              </a:rPr>
              <a:t>Nombres</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1688078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b="1">
                <a:solidFill>
                  <a:schemeClr val="tx1">
                    <a:lumMod val="50000"/>
                    <a:lumOff val="50000"/>
                  </a:schemeClr>
                </a:solidFill>
              </a:rPr>
              <a:t>número 24</a:t>
            </a:r>
            <a:r xmlns:a="http://schemas.openxmlformats.org/drawingml/2006/main">
              <a:rPr lang="ca" altLang="en-US" b="1">
                <a:solidFill>
                  <a:schemeClr val="tx1">
                    <a:lumMod val="50000"/>
                    <a:lumOff val="50000"/>
                  </a:schemeClr>
                </a:solidFill>
              </a:rPr>
              <a:t> </a:t>
            </a:r>
            <a:r xmlns:a="http://schemas.openxmlformats.org/drawingml/2006/main">
              <a:rPr lang="ca" altLang="ko-KR" b="1">
                <a:solidFill>
                  <a:schemeClr val="tx1">
                    <a:lumMod val="50000"/>
                    <a:lumOff val="50000"/>
                  </a:schemeClr>
                </a:solidFill>
              </a:rPr>
              <a:t>El</a:t>
            </a:r>
            <a:r xmlns:a="http://schemas.openxmlformats.org/drawingml/2006/main">
              <a:rPr lang="ca" altLang="en-US" b="1">
                <a:solidFill>
                  <a:schemeClr val="tx1">
                    <a:lumMod val="50000"/>
                    <a:lumOff val="50000"/>
                  </a:schemeClr>
                </a:solidFill>
              </a:rPr>
              <a:t> </a:t>
            </a:r>
            <a:r xmlns:a="http://schemas.openxmlformats.org/drawingml/2006/main">
              <a:rPr lang="ca" altLang="ko-KR" b="1">
                <a:solidFill>
                  <a:schemeClr val="tx1">
                    <a:lumMod val="50000"/>
                    <a:lumOff val="50000"/>
                  </a:schemeClr>
                </a:solidFill>
              </a:rPr>
              <a:t>paraula</a:t>
            </a:r>
            <a:r xmlns:a="http://schemas.openxmlformats.org/drawingml/2006/main">
              <a:rPr lang="ca" altLang="en-US" b="1">
                <a:solidFill>
                  <a:schemeClr val="tx1">
                    <a:lumMod val="50000"/>
                    <a:lumOff val="50000"/>
                  </a:schemeClr>
                </a:solidFill>
              </a:rPr>
              <a:t> </a:t>
            </a:r>
            <a:r xmlns:a="http://schemas.openxmlformats.org/drawingml/2006/main">
              <a:rPr lang="ca" altLang="ko-KR" b="1">
                <a:solidFill>
                  <a:schemeClr val="tx1">
                    <a:lumMod val="50000"/>
                    <a:lumOff val="50000"/>
                  </a:schemeClr>
                </a:solidFill>
              </a:rPr>
              <a:t>de</a:t>
            </a:r>
            <a:r xmlns:a="http://schemas.openxmlformats.org/drawingml/2006/main">
              <a:rPr lang="ca" altLang="en-US" b="1">
                <a:solidFill>
                  <a:schemeClr val="tx1">
                    <a:lumMod val="50000"/>
                    <a:lumOff val="50000"/>
                  </a:schemeClr>
                </a:solidFill>
              </a:rPr>
              <a:t> </a:t>
            </a:r>
            <a:r xmlns:a="http://schemas.openxmlformats.org/drawingml/2006/main">
              <a:rPr lang="ca" altLang="ko-KR" b="1">
                <a:solidFill>
                  <a:schemeClr val="tx1">
                    <a:lumMod val="50000"/>
                    <a:lumOff val="50000"/>
                  </a:schemeClr>
                </a:solidFill>
              </a:rPr>
              <a:t>Déu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4400"/>
              <a:t>Jericó es va ensorrar</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6733" y="1196752"/>
            <a:ext cx="5065865" cy="4968000"/>
          </a:xfrm>
          <a:prstGeom prst="rect">
            <a:avLst/>
          </a:prstGeom>
        </p:spPr>
      </p:pic>
    </p:spTree>
    <p:extLst>
      <p:ext uri="{BB962C8B-B14F-4D97-AF65-F5344CB8AC3E}">
        <p14:creationId xmlns:p14="http://schemas.microsoft.com/office/powerpoint/2010/main" val="1299580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ca" altLang="ko-KR" sz="3200"/>
              <a:t>Déu és?</a:t>
            </a:r>
            <a:r xmlns:a="http://schemas.openxmlformats.org/drawingml/2006/main">
              <a:rPr lang="c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ca" altLang="ko-KR" sz="3600">
                <a:solidFill>
                  <a:srgbClr val="C00000"/>
                </a:solidFill>
              </a:rPr>
              <a:t>Déu..</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ca" altLang="ko-KR" sz="3600">
                <a:solidFill>
                  <a:schemeClr val="tx1">
                    <a:lumMod val="65000"/>
                    <a:lumOff val="35000"/>
                  </a:schemeClr>
                </a:solidFill>
              </a:rPr>
              <a:t>Déu ens guia amb els seus plans perfectes. No hi ha errors en els plans de Déu.</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4000">
                <a:solidFill>
                  <a:srgbClr val="FF0000"/>
                </a:solidFill>
              </a:rPr>
              <a:t>Paraula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3600">
                <a:solidFill>
                  <a:schemeClr val="tx1">
                    <a:lumMod val="65000"/>
                    <a:lumOff val="35000"/>
                  </a:schemeClr>
                </a:solidFill>
              </a:rPr>
              <a:t>La setena vegada, quan els sacerdots van tocar la trompeta, Josuè va ordenar al poble: "Crideu, perquè el Senyor us ha donat la ciutat!</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a" altLang="ko-KR" sz="2800">
                <a:solidFill>
                  <a:schemeClr val="tx1">
                    <a:lumMod val="65000"/>
                    <a:lumOff val="35000"/>
                  </a:schemeClr>
                </a:solidFill>
              </a:rPr>
              <a:t>Josuè</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5864705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2800">
                <a:solidFill>
                  <a:schemeClr val="tx1">
                    <a:lumMod val="65000"/>
                    <a:lumOff val="35000"/>
                  </a:schemeClr>
                </a:solidFill>
              </a:rPr>
              <a:t>Els israelites volien entrar a la terra promesa. Però Jericó, que era un gran castell, els va barrar el pas.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2439394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2800">
                <a:solidFill>
                  <a:schemeClr val="tx1">
                    <a:lumMod val="65000"/>
                    <a:lumOff val="35000"/>
                  </a:schemeClr>
                </a:solidFill>
              </a:rPr>
              <a:t>Déu va dir a Josuè, que era el líder d'ells, com destruir Jericó.</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r="16832"/>
          <a:stretch>
            <a:fillRect/>
          </a:stretch>
        </p:blipFill>
        <p:spPr>
          <a:xfrm>
            <a:off x="783519" y="1"/>
            <a:ext cx="7604905" cy="5877272"/>
          </a:xfrm>
          <a:prstGeom prst="rect">
            <a:avLst/>
          </a:prstGeom>
        </p:spPr>
      </p:pic>
    </p:spTree>
    <p:extLst>
      <p:ext uri="{BB962C8B-B14F-4D97-AF65-F5344CB8AC3E}">
        <p14:creationId xmlns:p14="http://schemas.microsoft.com/office/powerpoint/2010/main" val="9971256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2800">
                <a:solidFill>
                  <a:schemeClr val="tx1">
                    <a:lumMod val="65000"/>
                    <a:lumOff val="35000"/>
                  </a:schemeClr>
                </a:solidFill>
              </a:rPr>
              <a:t>Els israelites van marxar al voltant de la muralla de Jericó durant set dies, seguint les instruccions de Déu.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405290821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2800">
                <a:solidFill>
                  <a:schemeClr val="tx1">
                    <a:lumMod val="65000"/>
                    <a:lumOff val="35000"/>
                  </a:schemeClr>
                </a:solidFill>
              </a:rPr>
              <a:t>Mentre van marxar al voltant del mur durant sis dies, cada dia una vegada, Jericó no es va moure ni un centímetre.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99"/>
            <a:ext cx="9144000" cy="5873873"/>
          </a:xfrm>
          <a:prstGeom prst="rect">
            <a:avLst/>
          </a:prstGeom>
        </p:spPr>
      </p:pic>
    </p:spTree>
    <p:extLst>
      <p:ext uri="{BB962C8B-B14F-4D97-AF65-F5344CB8AC3E}">
        <p14:creationId xmlns:p14="http://schemas.microsoft.com/office/powerpoint/2010/main" val="231828772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92" y="5487957"/>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2800">
                <a:solidFill>
                  <a:schemeClr val="tx1">
                    <a:lumMod val="65000"/>
                    <a:lumOff val="35000"/>
                  </a:schemeClr>
                </a:solidFill>
              </a:rPr>
              <a:t>El setè dia, van marxar set vegades al seu voltant. A la setena vegada, van fer un fort crit, la paret es va ensorrar.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
            <a:ext cx="9144000" cy="5301305"/>
          </a:xfrm>
          <a:prstGeom prst="rect">
            <a:avLst/>
          </a:prstGeom>
        </p:spPr>
      </p:pic>
    </p:spTree>
    <p:extLst>
      <p:ext uri="{BB962C8B-B14F-4D97-AF65-F5344CB8AC3E}">
        <p14:creationId xmlns:p14="http://schemas.microsoft.com/office/powerpoint/2010/main" val="188756429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4000">
                <a:solidFill>
                  <a:srgbClr val="FF0000"/>
                </a:solidFill>
              </a:rPr>
              <a:t>Lliçó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3200">
                <a:solidFill>
                  <a:schemeClr val="tx1">
                    <a:lumMod val="65000"/>
                    <a:lumOff val="35000"/>
                  </a:schemeClr>
                </a:solidFill>
              </a:rPr>
              <a:t>Els israelites no podien destruir Jericó pel seu propi poder. Però Déu va destruir Jericó amb el seu propi poder per a ells.</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ca" altLang="ko-KR" sz="3200">
                <a:solidFill>
                  <a:schemeClr val="tx1">
                    <a:lumMod val="65000"/>
                    <a:lumOff val="35000"/>
                  </a:schemeClr>
                </a:solidFill>
              </a:rPr>
              <a:t>Els israelites han guanyat la victòria mitjançant l'obediència a Déu.</a:t>
            </a:r>
          </a:p>
          <a:p>
            <a:pPr xmlns:a="http://schemas.openxmlformats.org/drawingml/2006/main" algn="ctr"/>
            <a:r xmlns:a="http://schemas.openxmlformats.org/drawingml/2006/main">
              <a:rPr lang="ca" altLang="ko-KR" sz="3200">
                <a:solidFill>
                  <a:schemeClr val="tx1">
                    <a:lumMod val="65000"/>
                    <a:lumOff val="35000"/>
                  </a:schemeClr>
                </a:solidFill>
              </a:rPr>
              <a:t>Visquem la nostra vida en obediència a Déu.</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ca" altLang="ko-KR" sz="3200">
                <a:solidFill>
                  <a:schemeClr val="tx1">
                    <a:lumMod val="65000"/>
                    <a:lumOff val="35000"/>
                  </a:schemeClr>
                </a:solidFill>
              </a:rPr>
              <a:t>Donem gràcies a Déu per fer-nos guanyar!</a:t>
            </a:r>
          </a:p>
        </p:txBody>
      </p:sp>
    </p:spTree>
    <p:extLst>
      <p:ext uri="{BB962C8B-B14F-4D97-AF65-F5344CB8AC3E}">
        <p14:creationId xmlns:p14="http://schemas.microsoft.com/office/powerpoint/2010/main" val="155793269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2714"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3200"/>
              <a:t>Déu?</a:t>
            </a:r>
            <a:r xmlns:a="http://schemas.openxmlformats.org/drawingml/2006/main">
              <a:rPr lang="c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64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422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3600">
                <a:solidFill>
                  <a:srgbClr val="C00000"/>
                </a:solidFill>
              </a:rPr>
              <a:t>Déu..</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3600">
                <a:solidFill>
                  <a:schemeClr val="tx1">
                    <a:lumMod val="65000"/>
                    <a:lumOff val="35000"/>
                  </a:schemeClr>
                </a:solidFill>
              </a:rPr>
              <a:t>Déu dóna la victòria al seu poble mitjançant el seu gran poder.</a:t>
            </a:r>
          </a:p>
          <a:p>
            <a:endParaRPr lang="en-US" altLang="ko-KR" sz="3600">
              <a:solidFill>
                <a:schemeClr val="tx1">
                  <a:lumMod val="65000"/>
                  <a:lumOff val="35000"/>
                </a:schemeClr>
              </a:solidFill>
            </a:endParaRPr>
          </a:p>
          <a:p>
            <a:r xmlns:a="http://schemas.openxmlformats.org/drawingml/2006/main">
              <a:rPr lang="ca" altLang="ko-KR" sz="3600">
                <a:solidFill>
                  <a:schemeClr val="tx1">
                    <a:lumMod val="65000"/>
                    <a:lumOff val="35000"/>
                  </a:schemeClr>
                </a:solidFill>
              </a:rPr>
              <a:t>Ell és Déu de la victòria!</a:t>
            </a:r>
          </a:p>
        </p:txBody>
      </p:sp>
    </p:spTree>
    <p:extLst>
      <p:ext uri="{BB962C8B-B14F-4D97-AF65-F5344CB8AC3E}">
        <p14:creationId xmlns:p14="http://schemas.microsoft.com/office/powerpoint/2010/main" val="276861465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4000">
                <a:solidFill>
                  <a:srgbClr val="FF0000"/>
                </a:solidFill>
              </a:rPr>
              <a:t>Quiz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9277" y="11930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3600">
                <a:solidFill>
                  <a:schemeClr val="tx1">
                    <a:lumMod val="65000"/>
                    <a:lumOff val="35000"/>
                  </a:schemeClr>
                </a:solidFill>
              </a:rPr>
              <a:t>Què va ordenar Déu a Josuè que destruís Jericó?</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en-US" sz="2800">
                <a:solidFill>
                  <a:schemeClr val="tx1">
                    <a:lumMod val="65000"/>
                    <a:lumOff val="35000"/>
                  </a:schemeClr>
                </a:solidFill>
              </a:rPr>
              <a:t>① </a:t>
            </a:r>
            <a:r xmlns:a="http://schemas.openxmlformats.org/drawingml/2006/main">
              <a:rPr lang="ca" altLang="ko-KR" sz="2800">
                <a:solidFill>
                  <a:schemeClr val="tx1">
                    <a:lumMod val="65000"/>
                    <a:lumOff val="35000"/>
                  </a:schemeClr>
                </a:solidFill>
              </a:rPr>
              <a:t>Llançar pedres a Jericó durant set dies.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en-US" sz="2800">
                <a:solidFill>
                  <a:schemeClr val="tx1">
                    <a:lumMod val="65000"/>
                    <a:lumOff val="35000"/>
                  </a:schemeClr>
                </a:solidFill>
              </a:rPr>
              <a:t>② </a:t>
            </a:r>
            <a:r xmlns:a="http://schemas.openxmlformats.org/drawingml/2006/main">
              <a:rPr lang="ca" altLang="ko-KR" sz="2800">
                <a:solidFill>
                  <a:schemeClr val="tx1">
                    <a:lumMod val="65000"/>
                    <a:lumOff val="35000"/>
                  </a:schemeClr>
                </a:solidFill>
              </a:rPr>
              <a:t>Pregueu set dies per Jericó.</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en-US" sz="2800">
                <a:solidFill>
                  <a:schemeClr val="tx1">
                    <a:lumMod val="65000"/>
                    <a:lumOff val="35000"/>
                  </a:schemeClr>
                </a:solidFill>
              </a:rPr>
              <a:t>③ </a:t>
            </a:r>
            <a:r xmlns:a="http://schemas.openxmlformats.org/drawingml/2006/main">
              <a:rPr lang="ca" altLang="ko-KR" sz="2800">
                <a:solidFill>
                  <a:schemeClr val="tx1">
                    <a:lumMod val="65000"/>
                    <a:lumOff val="35000"/>
                  </a:schemeClr>
                </a:solidFill>
              </a:rPr>
              <a:t>Canta lloances durant set dies a Jericó.</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2800">
                <a:solidFill>
                  <a:schemeClr val="tx1">
                    <a:lumMod val="65000"/>
                    <a:lumOff val="35000"/>
                  </a:schemeClr>
                </a:solidFill>
              </a:rPr>
              <a:t>④ Marxa la muralla de Jericó durant set dies i a les</a:t>
            </a:r>
          </a:p>
          <a:p>
            <a:r xmlns:a="http://schemas.openxmlformats.org/drawingml/2006/main">
              <a:rPr lang="ca" altLang="ko-KR" sz="2800">
                <a:solidFill>
                  <a:schemeClr val="tx1">
                    <a:lumMod val="65000"/>
                    <a:lumOff val="35000"/>
                  </a:schemeClr>
                </a:solidFill>
              </a:rPr>
              <a:t>l'últim dia fes un fort crit.</a:t>
            </a:r>
          </a:p>
        </p:txBody>
      </p:sp>
      <p:sp>
        <p:nvSpPr>
          <p:cNvPr id="24" name="TextBox 23"/>
          <p:cNvSpPr txBox="1"/>
          <p:nvPr/>
        </p:nvSpPr>
        <p:spPr>
          <a:xfrm>
            <a:off x="323528" y="5138027"/>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en-US" sz="2800">
                <a:solidFill>
                  <a:srgbClr val="FF0000"/>
                </a:solidFill>
              </a:rPr>
              <a:t>④ </a:t>
            </a:r>
            <a:r xmlns:a="http://schemas.openxmlformats.org/drawingml/2006/main">
              <a:rPr lang="ca" altLang="ko-KR" sz="2800">
                <a:solidFill>
                  <a:srgbClr val="FF0000"/>
                </a:solidFill>
              </a:rPr>
              <a:t>Marxa la muralla de Jericó durant set dies i a les</a:t>
            </a:r>
          </a:p>
          <a:p>
            <a:r xmlns:a="http://schemas.openxmlformats.org/drawingml/2006/main">
              <a:rPr lang="ca" altLang="ko-KR" sz="2800">
                <a:solidFill>
                  <a:srgbClr val="FF0000"/>
                </a:solidFill>
              </a:rPr>
              <a:t>l'últim dia fes un fort crit.</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5652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a" altLang="ko-KR" sz="4000">
                <a:solidFill>
                  <a:srgbClr val="FF0000"/>
                </a:solidFill>
              </a:rPr>
              <a:t>Paraula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6414" y="1911636"/>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a" altLang="ko-KR" sz="3600">
                <a:solidFill>
                  <a:schemeClr val="tx1">
                    <a:lumMod val="65000"/>
                    <a:lumOff val="35000"/>
                  </a:schemeClr>
                </a:solidFill>
              </a:rPr>
              <a:t>La setena vegada, quan els sacerdots van tocar la trompeta, Josuè va ordenar al poble: "Crideu, perquè el Senyor us ha donat la ciutat!</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a" altLang="ko-KR" sz="2800">
                <a:solidFill>
                  <a:schemeClr val="tx1">
                    <a:lumMod val="65000"/>
                    <a:lumOff val="35000"/>
                  </a:schemeClr>
                </a:solidFill>
              </a:rPr>
              <a:t>Josuè</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9640354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Microsoft Windows NT 10.0.20348.0"/>
  <p:tag name="AS_RELEASE_DATE" val="2021.05.14"/>
  <p:tag name="AS_TITLE" val="Aspose.Slides for .NET Standard 2.0"/>
  <p:tag name="AS_VERSION" val="21.5"/>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4457</Words>
  <Application>Microsoft Office PowerPoint</Application>
  <PresentationFormat>화면 슬라이드 쇼(4:3)</PresentationFormat>
  <Paragraphs>460</Paragraphs>
  <Slides>165</Slides>
  <Notes>4</Notes>
  <HiddenSlides>0</HiddenSlides>
  <MMClips>0</MMClips>
  <ScaleCrop>false</ScaleCrop>
  <HeadingPairs>
    <vt:vector size="6" baseType="variant">
      <vt:variant>
        <vt:lpstr>사용한 글꼴</vt:lpstr>
      </vt:variant>
      <vt:variant>
        <vt:i4>2</vt:i4>
      </vt:variant>
      <vt:variant>
        <vt:lpstr>테마</vt:lpstr>
      </vt:variant>
      <vt:variant>
        <vt:i4>5</vt:i4>
      </vt:variant>
      <vt:variant>
        <vt:lpstr>슬라이드 제목</vt:lpstr>
      </vt:variant>
      <vt:variant>
        <vt:i4>165</vt:i4>
      </vt:variant>
    </vt:vector>
  </HeadingPairs>
  <TitlesOfParts>
    <vt:vector size="172" baseType="lpstr">
      <vt:lpstr>맑은 고딕</vt:lpstr>
      <vt:lpstr>Arial</vt:lpstr>
      <vt:lpstr>Office 테마</vt:lpstr>
      <vt:lpstr>Office 테마</vt:lpstr>
      <vt:lpstr>Office 테마</vt:lpstr>
      <vt:lpstr>Office 테마</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leo</dc:creator>
  <cp:lastModifiedBy>LG</cp:lastModifiedBy>
  <cp:revision>60</cp:revision>
  <dcterms:created xsi:type="dcterms:W3CDTF">2014-11-24T05:13:47Z</dcterms:created>
  <dcterms:modified xsi:type="dcterms:W3CDTF">2023-09-25T07:41:07Z</dcterms:modified>
</cp:coreProperties>
</file>